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2"/>
  </p:notesMasterIdLst>
  <p:sldIdLst>
    <p:sldId id="329" r:id="rId2"/>
    <p:sldId id="343" r:id="rId3"/>
    <p:sldId id="342" r:id="rId4"/>
    <p:sldId id="330" r:id="rId5"/>
    <p:sldId id="331" r:id="rId6"/>
    <p:sldId id="332" r:id="rId7"/>
    <p:sldId id="333" r:id="rId8"/>
    <p:sldId id="334" r:id="rId9"/>
    <p:sldId id="335" r:id="rId10"/>
    <p:sldId id="336" r:id="rId11"/>
    <p:sldId id="337" r:id="rId12"/>
    <p:sldId id="338" r:id="rId13"/>
    <p:sldId id="339" r:id="rId14"/>
    <p:sldId id="261" r:id="rId15"/>
    <p:sldId id="304" r:id="rId16"/>
    <p:sldId id="305" r:id="rId17"/>
    <p:sldId id="306" r:id="rId18"/>
    <p:sldId id="308" r:id="rId19"/>
    <p:sldId id="309" r:id="rId20"/>
    <p:sldId id="310" r:id="rId21"/>
    <p:sldId id="311" r:id="rId22"/>
    <p:sldId id="313" r:id="rId23"/>
    <p:sldId id="314" r:id="rId24"/>
    <p:sldId id="315" r:id="rId25"/>
    <p:sldId id="316" r:id="rId26"/>
    <p:sldId id="344" r:id="rId27"/>
    <p:sldId id="345" r:id="rId28"/>
    <p:sldId id="346" r:id="rId29"/>
    <p:sldId id="347" r:id="rId30"/>
    <p:sldId id="34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2252BB7-CCD5-429C-84EE-53B44C86FAF4}">
          <p14:sldIdLst>
            <p14:sldId id="329"/>
            <p14:sldId id="343"/>
            <p14:sldId id="342"/>
            <p14:sldId id="330"/>
            <p14:sldId id="331"/>
            <p14:sldId id="332"/>
            <p14:sldId id="333"/>
            <p14:sldId id="334"/>
            <p14:sldId id="335"/>
            <p14:sldId id="336"/>
            <p14:sldId id="337"/>
            <p14:sldId id="338"/>
            <p14:sldId id="339"/>
            <p14:sldId id="261"/>
            <p14:sldId id="304"/>
            <p14:sldId id="305"/>
            <p14:sldId id="306"/>
            <p14:sldId id="308"/>
            <p14:sldId id="309"/>
            <p14:sldId id="310"/>
            <p14:sldId id="311"/>
            <p14:sldId id="313"/>
            <p14:sldId id="314"/>
            <p14:sldId id="315"/>
            <p14:sldId id="316"/>
            <p14:sldId id="344"/>
            <p14:sldId id="345"/>
            <p14:sldId id="346"/>
            <p14:sldId id="347"/>
            <p14:sldId id="348"/>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56671"/>
    <a:srgbClr val="F4B423"/>
    <a:srgbClr val="4B6D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D60B0-1962-4DD8-AD54-0305BE5F9559}">
  <a:tblStyle styleId="{330D60B0-1962-4DD8-AD54-0305BE5F9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033" autoAdjust="0"/>
  </p:normalViewPr>
  <p:slideViewPr>
    <p:cSldViewPr snapToGrid="0">
      <p:cViewPr varScale="1">
        <p:scale>
          <a:sx n="106" d="100"/>
          <a:sy n="106" d="100"/>
        </p:scale>
        <p:origin x="835"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5D42CD1-9D2B-5286-5F12-F1DBDCA94A8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A368ADD-4535-A227-C5ED-99F596D62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FC3D549-54A3-C2C0-0B2D-45D59D121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7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14F51A8-2DE8-F107-3928-956A7BDA6CE1}"/>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6A130D4-396A-1572-CBDB-957F666CB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C46FB95-8CC5-08D8-D8C2-A583FCBD98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725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A79B213-BD1E-729A-C305-CCC9B4AD702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E9F83DA-8EF0-918E-12F9-E8ECA7F8C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8A1BA7E-A443-AF82-CE6F-CEE082148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762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6438324-CA06-2EAD-EFDE-49507ABB118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2362C1D-92A5-ED55-D111-D17C78EF0B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D999552-21E9-ADFF-0465-EDC282FA8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0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F1B4BD-513D-979D-B5B0-A46AC853CF6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56DE52C-7309-0612-062C-886A5A18E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0A7A8F5-AE7C-B05E-12C8-3F4984F19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6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E17F065-B4A0-46A1-0BC5-B83E761B5C6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EE470173-35B8-FCEE-517A-2939517A8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CF6CD6C-9948-7FAD-7716-2DC64530F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27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813B091-0672-CB28-4125-92D547A67E1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DF2E01D-FA88-1336-CBFE-081EF5143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46E7EAF-65AE-6F81-6468-B3E8E2B13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261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E97ACA8-6EE9-D955-D3E5-89DD29A863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B30605C-34CF-788B-2CCC-6E54D746E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EF30FE1-118E-5A1B-0FAB-73AB8A9BD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449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89C4F28B-0DCD-03CB-A6FC-BE8C78BD22E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54C9501-520B-7D1F-BE50-EEB4221062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BC746DA-D587-5405-8D4A-2D2BE2282A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9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DD42E3-C0DC-6028-F257-159A406B238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6B792A8-17F0-7C5A-FA0B-24A7E963C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70BFB3C8-7552-92DC-FA8D-4C8DE8A2AE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8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DB38FAF-D175-DBC0-0802-33B704C22860}"/>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1DD173B-2395-CACD-C7F6-8C731FD69F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9C4C238-7472-C46B-FE5F-0838D9FD2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29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BDFCCE8-2C37-37BB-CDEF-3DD9AAA324B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85EDD0A-C305-CECC-4991-8B797C00B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801BAC5-6B4F-4EE3-D9B1-28AE33776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48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5469086-82BF-7E20-F63D-F0427B018F2E}"/>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61AF493-E815-FE42-1535-38C7D2087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CE1AB65-CD12-5D75-F2EE-99E3DFBC80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07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2E8E10-CA10-5DE0-AB2B-F1963D3488A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1C54F67-0BA7-973E-CFFA-7DDD3EF51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A592EA8-0B3C-DA48-1FAF-7AF522EF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991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41D32E9-7894-30C2-7E45-727917C89D4B}"/>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8D070BB-FDC1-A4FF-25FC-C5AA53EA7E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5B2FCF-155B-56CD-3249-79F71DA0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55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3F2F182-57CC-8820-3B3C-96C61DED57B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E3EE71C-8E36-EA7F-D14D-47B620C07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B038CB4-3817-4652-EACF-491724843D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480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BE7CFDD-7087-E132-48A2-5B3612378D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519DF26-B2F4-ED5A-364C-E435FA4D6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D7F5283-67FB-B926-E02E-D397D5AD9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0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46E3F2C-32CB-2E73-570E-883F9E62DEC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137B09A-7B5F-1695-89FD-6CAC3D737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E3548A0-B04F-8A44-32EA-63335C375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66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C0360D3-5AA0-036E-4099-AEAA03DB6C4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D7E1C03-8094-797C-F0BC-A529969A8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B4B2C9A-CA0A-B292-D33A-DEAE08CED8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70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8C26E7-F6AE-C2C8-A981-07A60DACF69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CAB8A5F-AE1E-78AD-8CB4-A1E9C7809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F7C368-5FF2-9561-00E0-7CD6B9711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21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FFAD521B-0CFD-9E78-2FCB-492D96FE3DC2}"/>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96C95D7-8A94-9025-75F1-D7EE3C245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B039FB3-E27E-B42F-FEC5-C8653CF9C5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6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3E2765-4584-F7A0-3822-DEE94638AD4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AE52687-A8E6-2428-15FD-CB10DFEE35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9B54569-7785-436A-87EB-5B1D66C2BF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11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3F94523-DBCB-C40D-3279-7CCBF403AA5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FE0D495-1AC6-FFFA-D004-0A3AD5B1A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1A0998B-1879-13AD-C7EB-84C9583B86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03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0C49A6C-5016-838D-7D8E-93D7D4AB609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1E807BB4-70A5-1085-9CEC-78A405ED5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AECF18-1E30-2240-954B-DEDB42D7D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7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0C63C95-C578-29C9-0503-FF5073D9A52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3BAF29E-4F1F-F1FE-E905-4F3F982E3F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7DE3CDE-08DF-B21F-570A-9EA5F89251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30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1B0CC-A2AA-61D4-F1CE-B529FFCD03B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CBFE1AA-D400-88B8-85C1-A15D8F0C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9F52C8-91A4-AEBE-70E5-6B4071B784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1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B9413B-4998-107C-1CE5-A5DB4BCED9A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72C1FF4-8359-6FBA-9823-B75738646D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46FC33E-E827-787C-0F52-0EA115ABCE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94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5D282B7-4932-77AD-CE4B-3422F371F58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D8A2E28-A24B-A31E-F2F3-616949011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F387FB4-0D0E-4F4A-4FA1-C5387EC18E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29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91F0D-21F0-DC99-9B61-00233D4247A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9475176-796A-A408-C9FA-1C8936F3A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6A905DCD-754B-5530-F58D-5B4732500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9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20075" y="539400"/>
            <a:ext cx="7704000" cy="6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0"/>
          <p:cNvSpPr txBox="1">
            <a:spLocks noGrp="1"/>
          </p:cNvSpPr>
          <p:nvPr>
            <p:ph type="subTitle" idx="1"/>
          </p:nvPr>
        </p:nvSpPr>
        <p:spPr>
          <a:xfrm>
            <a:off x="89927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8" name="Google Shape;198;p20"/>
          <p:cNvSpPr txBox="1">
            <a:spLocks noGrp="1"/>
          </p:cNvSpPr>
          <p:nvPr>
            <p:ph type="subTitle" idx="2"/>
          </p:nvPr>
        </p:nvSpPr>
        <p:spPr>
          <a:xfrm>
            <a:off x="344602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9" name="Google Shape;199;p20"/>
          <p:cNvSpPr txBox="1">
            <a:spLocks noGrp="1"/>
          </p:cNvSpPr>
          <p:nvPr>
            <p:ph type="subTitle" idx="3"/>
          </p:nvPr>
        </p:nvSpPr>
        <p:spPr>
          <a:xfrm>
            <a:off x="5992750"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00" name="Google Shape;200;p20"/>
          <p:cNvSpPr txBox="1">
            <a:spLocks noGrp="1"/>
          </p:cNvSpPr>
          <p:nvPr>
            <p:ph type="subTitle" idx="4"/>
          </p:nvPr>
        </p:nvSpPr>
        <p:spPr>
          <a:xfrm>
            <a:off x="899275"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1" name="Google Shape;201;p20"/>
          <p:cNvSpPr txBox="1">
            <a:spLocks noGrp="1"/>
          </p:cNvSpPr>
          <p:nvPr>
            <p:ph type="subTitle" idx="5"/>
          </p:nvPr>
        </p:nvSpPr>
        <p:spPr>
          <a:xfrm>
            <a:off x="3446029"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2" name="Google Shape;202;p20"/>
          <p:cNvSpPr txBox="1">
            <a:spLocks noGrp="1"/>
          </p:cNvSpPr>
          <p:nvPr>
            <p:ph type="subTitle" idx="6"/>
          </p:nvPr>
        </p:nvSpPr>
        <p:spPr>
          <a:xfrm>
            <a:off x="5992751"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3" name="Google Shape;203;p20"/>
          <p:cNvSpPr/>
          <p:nvPr/>
        </p:nvSpPr>
        <p:spPr>
          <a:xfrm rot="5400000">
            <a:off x="430450" y="46277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5400000">
            <a:off x="-1325422" y="37556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5400000">
            <a:off x="6597025" y="4523050"/>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rot="5400000">
            <a:off x="2637450" y="-132425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rot="5400000">
            <a:off x="7941900" y="-835500"/>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rot="5400000">
            <a:off x="7735500" y="395270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rot="5400000">
            <a:off x="4070550" y="49037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5"/>
        <p:cNvGrpSpPr/>
        <p:nvPr/>
      </p:nvGrpSpPr>
      <p:grpSpPr>
        <a:xfrm>
          <a:off x="0" y="0"/>
          <a:ext cx="0" cy="0"/>
          <a:chOff x="0" y="0"/>
          <a:chExt cx="0" cy="0"/>
        </a:xfrm>
      </p:grpSpPr>
      <p:sp>
        <p:nvSpPr>
          <p:cNvPr id="316" name="Google Shape;316;p28"/>
          <p:cNvSpPr/>
          <p:nvPr/>
        </p:nvSpPr>
        <p:spPr>
          <a:xfrm rot="5400000">
            <a:off x="-1711197" y="33507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5400000">
            <a:off x="6802750" y="46214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a:off x="8376225" y="50387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5400000">
            <a:off x="3280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5400000">
            <a:off x="6623800" y="-4967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5400000">
            <a:off x="4705450" y="4257677"/>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rot="5400000">
            <a:off x="55979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rot="5400000">
            <a:off x="-261600" y="452801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4"/>
        <p:cNvGrpSpPr/>
        <p:nvPr/>
      </p:nvGrpSpPr>
      <p:grpSpPr>
        <a:xfrm>
          <a:off x="0" y="0"/>
          <a:ext cx="0" cy="0"/>
          <a:chOff x="0" y="0"/>
          <a:chExt cx="0" cy="0"/>
        </a:xfrm>
      </p:grpSpPr>
      <p:sp>
        <p:nvSpPr>
          <p:cNvPr id="325" name="Google Shape;325;p29"/>
          <p:cNvSpPr/>
          <p:nvPr/>
        </p:nvSpPr>
        <p:spPr>
          <a:xfrm rot="5400000">
            <a:off x="8493631" y="2292928"/>
            <a:ext cx="1934700" cy="1676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5400000">
            <a:off x="427235" y="4385964"/>
            <a:ext cx="2433900" cy="2109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5400000">
            <a:off x="-678813" y="3730800"/>
            <a:ext cx="1938300" cy="1679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5400000">
            <a:off x="8301599" y="4041213"/>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5400000">
            <a:off x="-713082" y="-937208"/>
            <a:ext cx="2451900" cy="2124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5400000">
            <a:off x="1059299" y="-967046"/>
            <a:ext cx="2008200" cy="17406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5400000">
            <a:off x="6416549" y="-1270212"/>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332"/>
        <p:cNvGrpSpPr/>
        <p:nvPr/>
      </p:nvGrpSpPr>
      <p:grpSpPr>
        <a:xfrm>
          <a:off x="0" y="0"/>
          <a:ext cx="0" cy="0"/>
          <a:chOff x="0" y="0"/>
          <a:chExt cx="0" cy="0"/>
        </a:xfrm>
      </p:grpSpPr>
      <p:sp>
        <p:nvSpPr>
          <p:cNvPr id="333" name="Google Shape;333;p30"/>
          <p:cNvSpPr/>
          <p:nvPr/>
        </p:nvSpPr>
        <p:spPr>
          <a:xfrm rot="5400000">
            <a:off x="-1765347" y="352831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rot="5400000">
            <a:off x="7227000" y="47738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5400000">
            <a:off x="137550" y="-11605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rot="5400000">
            <a:off x="7042900" y="-992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rot="5400000">
            <a:off x="8433000" y="384205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5400000">
            <a:off x="5957175" y="-13071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rot="5400000">
            <a:off x="-677375" y="47756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341"/>
        <p:cNvGrpSpPr/>
        <p:nvPr/>
      </p:nvGrpSpPr>
      <p:grpSpPr>
        <a:xfrm>
          <a:off x="0" y="0"/>
          <a:ext cx="0" cy="0"/>
          <a:chOff x="0" y="0"/>
          <a:chExt cx="0" cy="0"/>
        </a:xfrm>
      </p:grpSpPr>
      <p:sp>
        <p:nvSpPr>
          <p:cNvPr id="342" name="Google Shape;342;p31"/>
          <p:cNvSpPr/>
          <p:nvPr/>
        </p:nvSpPr>
        <p:spPr>
          <a:xfrm rot="5400000">
            <a:off x="5489316" y="49311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rot="5400000">
            <a:off x="-130350" y="500012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5400000">
            <a:off x="314300" y="-132042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5400000">
            <a:off x="-1218400" y="-570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rot="5400000">
            <a:off x="8325550" y="-677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rot="5400000">
            <a:off x="-1345900" y="4369350"/>
            <a:ext cx="1908600" cy="16539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rot="5400000">
            <a:off x="6461700" y="-12506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rot="5400000">
            <a:off x="7676475" y="4734140"/>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6423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6" r:id="rId2"/>
    <p:sldLayoutId id="2147483674" r:id="rId3"/>
    <p:sldLayoutId id="2147483675"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1787428.mobirisesite.com/" TargetMode="Externa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sdgs.un.org/goals/goal13#targets_and_indicators" TargetMode="External"/><Relationship Id="rId3" Type="http://schemas.openxmlformats.org/officeDocument/2006/relationships/image" Target="../media/image1.png"/><Relationship Id="rId7" Type="http://schemas.openxmlformats.org/officeDocument/2006/relationships/hyperlink" Target="https://en.wikipedia.org/wiki/Sustainable_Development_Goal_1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undp.org/sustainable-development-goals" TargetMode="Externa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www.pib.gov.in/PressReleaseIframePage.aspx?PRID=1961797" TargetMode="External"/><Relationship Id="rId3" Type="http://schemas.openxmlformats.org/officeDocument/2006/relationships/image" Target="../media/image1.png"/><Relationship Id="rId7" Type="http://schemas.openxmlformats.org/officeDocument/2006/relationships/hyperlink" Target="https://www.frontiersin.org/journals/sustainability/articles/10.3389/frsus.2022.990173/ful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cfmodeling.com/products/solarindsns-pestel-analysis" TargetMode="Externa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cdnbbsr.s3waas.gov.in/s3716e1b8c6cd17b771da77391355749f3/uploads/2024/10/20241014958242917.pdf" TargetMode="External"/><Relationship Id="rId3" Type="http://schemas.openxmlformats.org/officeDocument/2006/relationships/image" Target="../media/image1.png"/><Relationship Id="rId7" Type="http://schemas.openxmlformats.org/officeDocument/2006/relationships/hyperlink" Target="https://mnre.gov.in/en/solar-off-gri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myscheme.gov.in/schemes/pmsgmb" TargetMode="Externa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A6B257D-1DBB-9D93-911F-47384FACFBA9}"/>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ED68D6CC-E0E5-D019-922F-3D8A94877E8F}"/>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SOLNOVA ENERGY PVT LTD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B13C913E-142E-B1B8-865C-3AFF5AC8425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276C90DA-0476-0273-BB60-1FE191724D2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F743137E-6F4C-5482-9F80-022CD8FEF977}"/>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7C7E1DB-7672-A851-612D-81EE9480D1B6}"/>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9DC863-4141-78C5-414B-7573A4FD81B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B67C55-85F9-F12F-2FBE-7E1196FF75A1}"/>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7852B4-7F20-DFF3-0688-82794270A0B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86748FE6-A034-F5DE-4B91-B0D6194BCF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ED9FA43-08FD-F929-FE49-FB46A330D10B}"/>
              </a:ext>
            </a:extLst>
          </p:cNvPr>
          <p:cNvSpPr txBox="1">
            <a:spLocks/>
          </p:cNvSpPr>
          <p:nvPr/>
        </p:nvSpPr>
        <p:spPr>
          <a:xfrm>
            <a:off x="6136558" y="2004909"/>
            <a:ext cx="3740036" cy="1233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just">
              <a:spcBef>
                <a:spcPts val="1600"/>
              </a:spcBef>
            </a:pPr>
            <a:r>
              <a:rPr lang="en-US" dirty="0">
                <a:solidFill>
                  <a:srgbClr val="00B0F0"/>
                </a:solidFill>
                <a:latin typeface="Garamond" panose="02020404030301010803" pitchFamily="18" charset="0"/>
              </a:rPr>
              <a:t>Team Members</a:t>
            </a:r>
          </a:p>
          <a:p>
            <a:pPr marL="425450" indent="-285750" algn="just">
              <a:spcBef>
                <a:spcPts val="1600"/>
              </a:spcBef>
              <a:buFont typeface="Arial" panose="020B0604020202020204" pitchFamily="34" charset="0"/>
              <a:buChar char="•"/>
            </a:pPr>
            <a:r>
              <a:rPr lang="en-US" dirty="0">
                <a:solidFill>
                  <a:srgbClr val="00B0F0"/>
                </a:solidFill>
                <a:latin typeface="Garamond" panose="02020404030301010803" pitchFamily="18" charset="0"/>
              </a:rPr>
              <a:t>AMAN SINGH – MBA25056</a:t>
            </a:r>
          </a:p>
          <a:p>
            <a:pPr marL="425450" indent="-285750" algn="just">
              <a:spcBef>
                <a:spcPts val="1600"/>
              </a:spcBef>
              <a:buFont typeface="Arial" panose="020B0604020202020204" pitchFamily="34" charset="0"/>
              <a:buChar char="•"/>
            </a:pPr>
            <a:r>
              <a:rPr lang="en-US" dirty="0">
                <a:solidFill>
                  <a:srgbClr val="00B0F0"/>
                </a:solidFill>
                <a:latin typeface="Garamond" panose="02020404030301010803" pitchFamily="18" charset="0"/>
              </a:rPr>
              <a:t>KSHITIJ BARANWAL – MBA25243</a:t>
            </a:r>
          </a:p>
          <a:p>
            <a:pPr marL="425450" indent="-285750" algn="just">
              <a:spcBef>
                <a:spcPts val="1600"/>
              </a:spcBef>
              <a:buFont typeface="Arial" panose="020B0604020202020204" pitchFamily="34" charset="0"/>
              <a:buChar char="•"/>
            </a:pPr>
            <a:r>
              <a:rPr lang="en-US" dirty="0">
                <a:solidFill>
                  <a:srgbClr val="00B0F0"/>
                </a:solidFill>
                <a:latin typeface="Garamond" panose="02020404030301010803" pitchFamily="18" charset="0"/>
              </a:rPr>
              <a:t>ANISH DEY – MBA25058</a:t>
            </a:r>
          </a:p>
          <a:p>
            <a:pPr marL="425450" indent="-285750" algn="just">
              <a:spcBef>
                <a:spcPts val="1600"/>
              </a:spcBef>
              <a:buFont typeface="Arial" panose="020B0604020202020204" pitchFamily="34" charset="0"/>
              <a:buChar char="•"/>
            </a:pPr>
            <a:r>
              <a:rPr lang="en-US" dirty="0">
                <a:solidFill>
                  <a:srgbClr val="00B0F0"/>
                </a:solidFill>
                <a:latin typeface="Garamond" panose="02020404030301010803" pitchFamily="18" charset="0"/>
              </a:rPr>
              <a:t>PRATEEK SAGAR – MBA25078</a:t>
            </a:r>
          </a:p>
          <a:p>
            <a:pPr marL="425450" indent="-285750" algn="just">
              <a:spcBef>
                <a:spcPts val="1600"/>
              </a:spcBef>
              <a:buFont typeface="Arial" panose="020B0604020202020204" pitchFamily="34" charset="0"/>
              <a:buChar char="•"/>
            </a:pPr>
            <a:r>
              <a:rPr lang="en-US" dirty="0">
                <a:solidFill>
                  <a:srgbClr val="00B0F0"/>
                </a:solidFill>
                <a:latin typeface="Garamond" panose="02020404030301010803" pitchFamily="18" charset="0"/>
              </a:rPr>
              <a:t>ROHIT GHOSH – MBA25084</a:t>
            </a:r>
          </a:p>
          <a:p>
            <a:pPr marL="425450" indent="-285750" algn="just">
              <a:spcBef>
                <a:spcPts val="1600"/>
              </a:spcBef>
              <a:buFont typeface="Arial" panose="020B0604020202020204" pitchFamily="34" charset="0"/>
              <a:buChar char="•"/>
            </a:pPr>
            <a:r>
              <a:rPr lang="en-US" dirty="0">
                <a:solidFill>
                  <a:srgbClr val="00B0F0"/>
                </a:solidFill>
                <a:latin typeface="Garamond" panose="02020404030301010803" pitchFamily="18" charset="0"/>
              </a:rPr>
              <a:t>ADHIRAJ SINGH – MBA25053</a:t>
            </a:r>
          </a:p>
          <a:p>
            <a:pPr marL="139700" indent="0" algn="just">
              <a:spcBef>
                <a:spcPts val="1600"/>
              </a:spcBef>
            </a:pPr>
            <a:endParaRPr lang="en-US" dirty="0">
              <a:solidFill>
                <a:srgbClr val="00B0F0"/>
              </a:solidFill>
              <a:latin typeface="Garamond" panose="02020404030301010803" pitchFamily="18" charset="0"/>
            </a:endParaRPr>
          </a:p>
        </p:txBody>
      </p:sp>
    </p:spTree>
    <p:extLst>
      <p:ext uri="{BB962C8B-B14F-4D97-AF65-F5344CB8AC3E}">
        <p14:creationId xmlns:p14="http://schemas.microsoft.com/office/powerpoint/2010/main" val="20369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3BD5730-A109-D289-BDEA-1035DE79ECD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1AD7A13-BD9B-AFCB-F04A-3077422BD3D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COMPANY OVERVIEW</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02A3559-DA8C-C45C-9EA6-90AA219795B5}"/>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7A0724A-0C5D-FBEB-BF2D-EC1B0B54522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4B0E3C9-E480-4992-9F0A-71D93454878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A1146E-CF15-D406-D1ED-CF4F18E88DD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F4DE623-A156-D882-1AB3-47A028B76CC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F78CD5B-A0FB-FAB8-DEC7-C46B3BE03B6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E1E6253-A0CF-BA59-1A3B-379DC9159F5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693E1AFC-837E-B598-ABEE-1F852F162D6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F5545F4-11A9-22D2-BBF6-E1310DD08EC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l">
              <a:buFont typeface="Arial"/>
              <a:buChar char="•"/>
            </a:pPr>
            <a:r>
              <a:rPr lang="en-US" dirty="0">
                <a:solidFill>
                  <a:schemeClr val="accent1"/>
                </a:solidFill>
                <a:latin typeface="Garamond" panose="02020404030301010803" pitchFamily="18" charset="0"/>
                <a:ea typeface="Gotham"/>
                <a:cs typeface="Gotham"/>
                <a:sym typeface="Gotham"/>
              </a:rPr>
              <a:t>Name: </a:t>
            </a:r>
            <a:r>
              <a:rPr lang="en-US" dirty="0" err="1">
                <a:solidFill>
                  <a:schemeClr val="accent1"/>
                </a:solidFill>
                <a:latin typeface="Garamond" panose="02020404030301010803" pitchFamily="18" charset="0"/>
                <a:ea typeface="Gotham"/>
                <a:cs typeface="Gotham"/>
                <a:sym typeface="Gotham"/>
              </a:rPr>
              <a:t>SolNova</a:t>
            </a:r>
            <a:r>
              <a:rPr lang="en-US" dirty="0">
                <a:solidFill>
                  <a:schemeClr val="accent1"/>
                </a:solidFill>
                <a:latin typeface="Garamond" panose="02020404030301010803" pitchFamily="18" charset="0"/>
                <a:ea typeface="Gotham"/>
                <a:cs typeface="Gotham"/>
                <a:sym typeface="Gotham"/>
              </a:rPr>
              <a:t> Energy Pvt. Ltd.</a:t>
            </a:r>
          </a:p>
          <a:p>
            <a:pPr marL="734059" lvl="1" indent="-367030" algn="l">
              <a:buFont typeface="Arial"/>
              <a:buChar char="•"/>
            </a:pPr>
            <a:r>
              <a:rPr lang="en-US" dirty="0">
                <a:solidFill>
                  <a:schemeClr val="accent1"/>
                </a:solidFill>
                <a:latin typeface="Garamond" panose="02020404030301010803" pitchFamily="18" charset="0"/>
                <a:ea typeface="Gotham"/>
                <a:cs typeface="Gotham"/>
                <a:sym typeface="Gotham"/>
              </a:rPr>
              <a:t>Founded: 2022 | HQ: Pune, India</a:t>
            </a:r>
          </a:p>
          <a:p>
            <a:pPr marL="734059" lvl="1" indent="-367030" algn="l">
              <a:buFont typeface="Arial"/>
              <a:buChar char="•"/>
            </a:pPr>
            <a:r>
              <a:rPr lang="en-US" dirty="0">
                <a:solidFill>
                  <a:schemeClr val="accent1"/>
                </a:solidFill>
                <a:latin typeface="Garamond" panose="02020404030301010803" pitchFamily="18" charset="0"/>
                <a:ea typeface="Gotham"/>
                <a:cs typeface="Gotham"/>
                <a:sym typeface="Gotham"/>
              </a:rPr>
              <a:t>Website: </a:t>
            </a:r>
            <a:r>
              <a:rPr lang="en-US" dirty="0" err="1">
                <a:solidFill>
                  <a:schemeClr val="accent1"/>
                </a:solidFill>
                <a:latin typeface="Garamond" panose="02020404030301010803" pitchFamily="18" charset="0"/>
                <a:ea typeface="Gotham"/>
                <a:cs typeface="Gotham"/>
                <a:sym typeface="Gotham"/>
                <a:hlinkClick r:id="rId6"/>
              </a:rPr>
              <a:t>SolNova</a:t>
            </a:r>
            <a:endParaRPr lang="en-US" dirty="0">
              <a:solidFill>
                <a:schemeClr val="accent1"/>
              </a:solidFill>
              <a:latin typeface="Garamond" panose="02020404030301010803" pitchFamily="18" charset="0"/>
              <a:ea typeface="Gotham"/>
              <a:cs typeface="Gotham"/>
              <a:sym typeface="Gotham"/>
            </a:endParaRPr>
          </a:p>
          <a:p>
            <a:pPr marL="367029" lvl="1" indent="0" algn="l"/>
            <a:endParaRPr lang="en-US" dirty="0">
              <a:solidFill>
                <a:schemeClr val="accent1"/>
              </a:solidFill>
              <a:latin typeface="Garamond" panose="02020404030301010803" pitchFamily="18" charset="0"/>
              <a:ea typeface="Gotham"/>
              <a:cs typeface="Gotham"/>
              <a:sym typeface="Gotham"/>
            </a:endParaRPr>
          </a:p>
          <a:p>
            <a:pPr marL="734059" lvl="1" indent="-367030" algn="l">
              <a:buFont typeface="Arial"/>
              <a:buChar char="•"/>
            </a:pPr>
            <a:r>
              <a:rPr lang="en-US" dirty="0">
                <a:solidFill>
                  <a:schemeClr val="accent1"/>
                </a:solidFill>
                <a:latin typeface="Garamond" panose="02020404030301010803" pitchFamily="18" charset="0"/>
                <a:ea typeface="Gotham"/>
                <a:cs typeface="Gotham"/>
                <a:sym typeface="Gotham"/>
              </a:rPr>
              <a:t>Business Scope:</a:t>
            </a:r>
          </a:p>
          <a:p>
            <a:pPr marL="1264496" lvl="2" indent="-285750" algn="l">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Solar manufacturing &amp; installation</a:t>
            </a:r>
          </a:p>
          <a:p>
            <a:pPr marL="1264496" lvl="2" indent="-285750" algn="l">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Microgrid solutions for rural areas</a:t>
            </a:r>
          </a:p>
          <a:p>
            <a:pPr marL="1264496" lvl="2" indent="-285750" algn="l">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Carbon footprint consultancy</a:t>
            </a:r>
          </a:p>
          <a:p>
            <a:pPr marL="1264496" lvl="2" indent="-285750" algn="l">
              <a:buFont typeface="Wingdings" panose="05000000000000000000" pitchFamily="2" charset="2"/>
              <a:buChar char="Ø"/>
            </a:pPr>
            <a:endParaRPr lang="en-US" dirty="0">
              <a:solidFill>
                <a:schemeClr val="accent1"/>
              </a:solidFill>
              <a:latin typeface="Garamond" panose="02020404030301010803" pitchFamily="18" charset="0"/>
              <a:ea typeface="Gotham"/>
              <a:cs typeface="Gotham"/>
              <a:sym typeface="Gotham"/>
            </a:endParaRPr>
          </a:p>
          <a:p>
            <a:pPr marL="734059" lvl="1" indent="-367030" algn="l">
              <a:buFont typeface="Arial"/>
              <a:buChar char="•"/>
            </a:pPr>
            <a:r>
              <a:rPr lang="en-US" dirty="0">
                <a:solidFill>
                  <a:schemeClr val="accent1"/>
                </a:solidFill>
                <a:latin typeface="Garamond" panose="02020404030301010803" pitchFamily="18" charset="0"/>
                <a:ea typeface="Gotham"/>
                <a:cs typeface="Gotham"/>
                <a:sym typeface="Gotham"/>
              </a:rPr>
              <a:t>Goal: Make solar power affordable, accessible, reliable</a:t>
            </a:r>
          </a:p>
        </p:txBody>
      </p:sp>
    </p:spTree>
    <p:extLst>
      <p:ext uri="{BB962C8B-B14F-4D97-AF65-F5344CB8AC3E}">
        <p14:creationId xmlns:p14="http://schemas.microsoft.com/office/powerpoint/2010/main" val="25355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B5205CA-F98E-92BD-AEFC-E90D0D3427F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8F2AF82-9EA9-7003-9ACF-3DE949674743}"/>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LOGO ANALYSIS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6485A8A-B0DA-8FE9-4F3D-22F920175DC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F462668-711E-7388-5C02-1E30BAC1416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9A65ADF-DFF0-3588-44AA-4F5A2AEF6F0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8BFC2E5-3AD4-63D4-C2AA-2796EE4B266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600E9166-5CA6-528E-772B-D734435630A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1AAD5E35-C773-1FBA-C96D-F522AB76CA3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69597F2-01BB-F70F-8474-E85D5134F37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26D43C9-CB06-D64C-5290-C49B8E1F45D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2AC13BC-68EB-FBE9-D6EA-BF66B612035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Design: Golden sun over teal horizon, infinity symbol rays</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Meaning: Endless renewable energy, optimism, sustainability</a:t>
            </a:r>
          </a:p>
          <a:p>
            <a:pPr marL="367029" lvl="1" indent="0" algn="just"/>
            <a:endParaRPr lang="en-US" dirty="0">
              <a:solidFill>
                <a:schemeClr val="accent1"/>
              </a:solidFill>
              <a:latin typeface="Garamond" panose="02020404030301010803" pitchFamily="18" charset="0"/>
              <a:ea typeface="Gotham"/>
              <a:cs typeface="Gotham"/>
              <a:sym typeface="Gotham"/>
            </a:endParaRP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Color Palette:</a:t>
            </a:r>
          </a:p>
          <a:p>
            <a:pPr marL="1468119" lvl="2" indent="-489373" algn="just">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Sunburst Yellow → energy, warmth</a:t>
            </a:r>
          </a:p>
          <a:p>
            <a:pPr marL="1468119" lvl="2" indent="-489373" algn="just">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Ocean Teal → water, calm, sustainability</a:t>
            </a:r>
          </a:p>
          <a:p>
            <a:pPr marL="1468119" lvl="2" indent="-489373" algn="just">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Deep Charcoal → grounded, professional</a:t>
            </a:r>
          </a:p>
          <a:p>
            <a:pPr marL="1468119" lvl="2" indent="-489373" algn="just">
              <a:buFont typeface="Wingdings" panose="05000000000000000000" pitchFamily="2" charset="2"/>
              <a:buChar char="Ø"/>
            </a:pPr>
            <a:r>
              <a:rPr lang="en-US" dirty="0">
                <a:solidFill>
                  <a:schemeClr val="accent1"/>
                </a:solidFill>
                <a:latin typeface="Garamond" panose="02020404030301010803" pitchFamily="18" charset="0"/>
                <a:ea typeface="Gotham"/>
                <a:cs typeface="Gotham"/>
                <a:sym typeface="Gotham"/>
              </a:rPr>
              <a:t>Black → sharp, modern contrast</a:t>
            </a:r>
          </a:p>
          <a:p>
            <a:pPr algn="just">
              <a:spcBef>
                <a:spcPct val="0"/>
              </a:spcBef>
            </a:pPr>
            <a:endParaRPr lang="en-US" dirty="0">
              <a:solidFill>
                <a:schemeClr val="accent1"/>
              </a:solidFill>
              <a:latin typeface="Garamond" panose="02020404030301010803" pitchFamily="18" charset="0"/>
              <a:ea typeface="Gotham"/>
              <a:cs typeface="Gotham"/>
              <a:sym typeface="Gotham"/>
            </a:endParaRPr>
          </a:p>
          <a:p>
            <a:pPr marL="139700" indent="0" algn="l">
              <a:spcBef>
                <a:spcPts val="1600"/>
              </a:spcBef>
            </a:pPr>
            <a:endParaRPr lang="en-US" dirty="0">
              <a:solidFill>
                <a:schemeClr val="accent1"/>
              </a:solidFill>
              <a:latin typeface="Garamond" panose="02020404030301010803" pitchFamily="18" charset="0"/>
            </a:endParaRPr>
          </a:p>
        </p:txBody>
      </p:sp>
      <p:pic>
        <p:nvPicPr>
          <p:cNvPr id="2" name="Picture 1" descr="A logo with a sun and a crown&#10;&#10;AI-generated content may be incorrect.">
            <a:extLst>
              <a:ext uri="{FF2B5EF4-FFF2-40B4-BE49-F238E27FC236}">
                <a16:creationId xmlns:a16="http://schemas.microsoft.com/office/drawing/2014/main" id="{32C4E47C-25FA-0EE3-9301-A48B311746A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97898" y="1571243"/>
            <a:ext cx="2442621" cy="2191292"/>
          </a:xfrm>
          <a:prstGeom prst="rect">
            <a:avLst/>
          </a:prstGeom>
        </p:spPr>
      </p:pic>
    </p:spTree>
    <p:extLst>
      <p:ext uri="{BB962C8B-B14F-4D97-AF65-F5344CB8AC3E}">
        <p14:creationId xmlns:p14="http://schemas.microsoft.com/office/powerpoint/2010/main" val="23619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628DE24-EF2D-81B1-8E33-D28111F10DD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FB260D6-85B6-87D0-B863-A0638430BE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MISSION, VISION, VALUES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3C51DD50-4048-5CBE-5FF7-763793D7878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2757BB0-FBAC-0815-6C41-52A1CEF5C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407C4CC-10B8-D65A-1D0D-5CE559FC80F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171AC7D2-A976-CE77-AEA8-C39F94A42561}"/>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9AF4C6B-0ADA-EFC6-FB9A-5B996AE05A2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C4B1BA2-7DC4-165E-B061-11173DA0A20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92FA36F0-9941-0DAB-E139-F31D7BC23A8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158C52-C402-1E37-20A8-397ADC1721D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AF54DE6-FF39-4C3A-53ED-693E5B5BA79B}"/>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Mission: Empower communities with clean, affordable solar energy</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Vision: Make solar India’s primary energy source; carbon-neutral by 2040</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Core Values: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Sustainability</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Innovation</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Accessibility</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Integrity</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Collaboration</a:t>
            </a:r>
          </a:p>
          <a:p>
            <a:pPr algn="just">
              <a:spcBef>
                <a:spcPct val="0"/>
              </a:spcBef>
            </a:pPr>
            <a:endParaRPr lang="en-US" dirty="0">
              <a:solidFill>
                <a:schemeClr val="accent1"/>
              </a:solidFill>
              <a:latin typeface="Garamond" panose="02020404030301010803" pitchFamily="18" charset="0"/>
              <a:ea typeface="Gotham"/>
              <a:cs typeface="Gotham"/>
              <a:sym typeface="Gotham"/>
            </a:endParaRPr>
          </a:p>
          <a:p>
            <a:pPr marL="139700" indent="0" algn="l">
              <a:spcBef>
                <a:spcPts val="1600"/>
              </a:spcBef>
            </a:pPr>
            <a:endParaRPr lang="en-US" dirty="0">
              <a:solidFill>
                <a:schemeClr val="accent1"/>
              </a:solidFill>
              <a:latin typeface="Garamond" panose="02020404030301010803" pitchFamily="18" charset="0"/>
            </a:endParaRPr>
          </a:p>
        </p:txBody>
      </p:sp>
    </p:spTree>
    <p:extLst>
      <p:ext uri="{BB962C8B-B14F-4D97-AF65-F5344CB8AC3E}">
        <p14:creationId xmlns:p14="http://schemas.microsoft.com/office/powerpoint/2010/main" val="10466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5467A90-BCC3-C08F-5A33-6A6D3BF438C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C9B80E9-6E85-488F-A1AF-3281C8B6FB21}"/>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STAKEHOLDERS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F4C3D13-0DD2-B7F5-E265-EF555046A8F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80F762B9-E7B8-F233-8701-6A4646184CB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07C789F-AF1E-2B67-EC1F-D67F9548929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244303D-FD72-A583-DBAB-B602B060415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18F5705-DCD9-565A-CFC2-5292AAE9957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221AD6A-64D1-2057-FD9D-F394D10749E6}"/>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E5F1D2E5-48E7-F2D0-6822-97EF5886780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68A59B3-79A8-6BA2-2A00-D0F26B6580B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2" name="TextBox 1">
            <a:extLst>
              <a:ext uri="{FF2B5EF4-FFF2-40B4-BE49-F238E27FC236}">
                <a16:creationId xmlns:a16="http://schemas.microsoft.com/office/drawing/2014/main" id="{A0F7A2D1-D89A-8423-7FDF-1BA53832064E}"/>
              </a:ext>
            </a:extLst>
          </p:cNvPr>
          <p:cNvSpPr txBox="1"/>
          <p:nvPr/>
        </p:nvSpPr>
        <p:spPr>
          <a:xfrm>
            <a:off x="260253" y="1142838"/>
            <a:ext cx="4375052" cy="1815882"/>
          </a:xfrm>
          <a:prstGeom prst="rect">
            <a:avLst/>
          </a:prstGeom>
          <a:noFill/>
        </p:spPr>
        <p:txBody>
          <a:bodyPr wrap="square" rtlCol="0">
            <a:spAutoFit/>
          </a:bodyPr>
          <a:lstStyle/>
          <a:p>
            <a:pPr marL="385893" lvl="1" algn="just"/>
            <a:r>
              <a:rPr lang="en-US" dirty="0">
                <a:solidFill>
                  <a:schemeClr val="accent1"/>
                </a:solidFill>
                <a:latin typeface="Garamond" panose="02020404030301010803" pitchFamily="18" charset="0"/>
                <a:ea typeface="Gotham"/>
                <a:cs typeface="Gotham"/>
                <a:sym typeface="Gotham"/>
              </a:rPr>
              <a:t>  Internal: </a:t>
            </a:r>
          </a:p>
          <a:p>
            <a:pPr marL="1314799" lvl="2" indent="-285750" algn="just">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Founders</a:t>
            </a:r>
          </a:p>
          <a:p>
            <a:pPr marL="1314799" lvl="2" indent="-285750" algn="just">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Board</a:t>
            </a:r>
          </a:p>
          <a:p>
            <a:pPr marL="1314799" lvl="2" indent="-285750" algn="just">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Engineers, Technicians, Sales/Admin, R&amp;D, Operations </a:t>
            </a:r>
          </a:p>
          <a:p>
            <a:pPr marL="1314799" lvl="2" indent="-285750" algn="just">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Finance</a:t>
            </a:r>
          </a:p>
          <a:p>
            <a:pPr marL="1314799" lvl="2" indent="-285750" algn="just">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Legal</a:t>
            </a:r>
          </a:p>
          <a:p>
            <a:endParaRPr lang="en-IN" dirty="0">
              <a:solidFill>
                <a:schemeClr val="accent1"/>
              </a:solidFill>
              <a:latin typeface="Garamond" panose="02020404030301010803" pitchFamily="18" charset="0"/>
            </a:endParaRPr>
          </a:p>
        </p:txBody>
      </p:sp>
      <p:sp>
        <p:nvSpPr>
          <p:cNvPr id="3" name="TextBox 2">
            <a:extLst>
              <a:ext uri="{FF2B5EF4-FFF2-40B4-BE49-F238E27FC236}">
                <a16:creationId xmlns:a16="http://schemas.microsoft.com/office/drawing/2014/main" id="{38FA48D6-F313-8B2D-81A7-D632CBDE56D7}"/>
              </a:ext>
            </a:extLst>
          </p:cNvPr>
          <p:cNvSpPr txBox="1"/>
          <p:nvPr/>
        </p:nvSpPr>
        <p:spPr>
          <a:xfrm>
            <a:off x="4572000" y="1142838"/>
            <a:ext cx="3434576" cy="2031325"/>
          </a:xfrm>
          <a:prstGeom prst="rect">
            <a:avLst/>
          </a:prstGeom>
          <a:noFill/>
        </p:spPr>
        <p:txBody>
          <a:bodyPr wrap="square" rtlCol="0">
            <a:spAutoFit/>
          </a:bodyPr>
          <a:lstStyle/>
          <a:p>
            <a:pPr marL="367029" lvl="1"/>
            <a:r>
              <a:rPr lang="en-US" dirty="0">
                <a:solidFill>
                  <a:schemeClr val="accent1"/>
                </a:solidFill>
                <a:latin typeface="Garamond" panose="02020404030301010803" pitchFamily="18" charset="0"/>
                <a:ea typeface="Gotham"/>
                <a:cs typeface="Gotham"/>
                <a:sym typeface="Gotham"/>
              </a:rPr>
              <a:t>  External: </a:t>
            </a:r>
          </a:p>
          <a:p>
            <a:pPr marL="1314799" lvl="2" indent="-285750">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Customers</a:t>
            </a:r>
          </a:p>
          <a:p>
            <a:pPr marL="1314799" lvl="2" indent="-285750">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Suppliers,</a:t>
            </a:r>
          </a:p>
          <a:p>
            <a:pPr marL="1314799" lvl="2" indent="-285750">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Government</a:t>
            </a:r>
          </a:p>
          <a:p>
            <a:pPr marL="1314799" lvl="2" indent="-285750">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NGOs </a:t>
            </a:r>
          </a:p>
          <a:p>
            <a:pPr marL="1314799" lvl="2" indent="-285750">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Investors</a:t>
            </a:r>
          </a:p>
          <a:p>
            <a:pPr marL="1314799" lvl="3" indent="-285750">
              <a:buFont typeface="Arial" panose="020B0604020202020204" pitchFamily="34" charset="0"/>
              <a:buChar char="•"/>
            </a:pPr>
            <a:r>
              <a:rPr lang="en-US" dirty="0">
                <a:solidFill>
                  <a:schemeClr val="accent1"/>
                </a:solidFill>
                <a:latin typeface="Garamond" panose="02020404030301010803" pitchFamily="18" charset="0"/>
                <a:ea typeface="Gotham"/>
                <a:cs typeface="Gotham"/>
                <a:sym typeface="Gotham"/>
              </a:rPr>
              <a:t>Local communities, Educational institutions</a:t>
            </a:r>
          </a:p>
          <a:p>
            <a:endParaRPr lang="en-IN" dirty="0">
              <a:solidFill>
                <a:schemeClr val="accent1"/>
              </a:solidFill>
              <a:latin typeface="Garamond" panose="02020404030301010803" pitchFamily="18" charset="0"/>
            </a:endParaRPr>
          </a:p>
        </p:txBody>
      </p:sp>
    </p:spTree>
    <p:extLst>
      <p:ext uri="{BB962C8B-B14F-4D97-AF65-F5344CB8AC3E}">
        <p14:creationId xmlns:p14="http://schemas.microsoft.com/office/powerpoint/2010/main" val="380336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Internal Communication Strategy: Engaging Our Team</a:t>
            </a:r>
            <a:endParaRPr sz="2000" dirty="0">
              <a:solidFill>
                <a:srgbClr val="256671"/>
              </a:solidFill>
              <a:latin typeface="Garamond" panose="02020404030301010803" pitchFamily="18" charset="0"/>
            </a:endParaRPr>
          </a:p>
        </p:txBody>
      </p:sp>
      <p:grpSp>
        <p:nvGrpSpPr>
          <p:cNvPr id="446" name="Google Shape;446;p40"/>
          <p:cNvGrpSpPr/>
          <p:nvPr/>
        </p:nvGrpSpPr>
        <p:grpSpPr>
          <a:xfrm>
            <a:off x="6894188" y="3312768"/>
            <a:ext cx="449229" cy="449767"/>
            <a:chOff x="1767241" y="1347820"/>
            <a:chExt cx="505889" cy="506495"/>
          </a:xfrm>
        </p:grpSpPr>
        <p:sp>
          <p:nvSpPr>
            <p:cNvPr id="447" name="Google Shape;447;p40"/>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F76150-7963-F3A3-E91B-BB30F3B93C4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41F4421-D07F-842D-76F6-08EF64F6AE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289FF47-3AD9-CD8F-6F43-223ECDB7CDEB}"/>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pPr marL="0" indent="0" algn="l"/>
            <a:endParaRPr lang="en-US" dirty="0">
              <a:latin typeface="Garamond" panose="02020404030301010803" pitchFamily="18" charset="0"/>
            </a:endParaRPr>
          </a:p>
          <a:p>
            <a:pPr lvl="0" indent="-323850" algn="l">
              <a:buSzPts val="1500"/>
              <a:buFont typeface="Hind"/>
              <a:buChar char="●"/>
            </a:pPr>
            <a:r>
              <a:rPr lang="en-US" dirty="0">
                <a:latin typeface="Garamond" panose="02020404030301010803" pitchFamily="18" charset="0"/>
              </a:rPr>
              <a:t>Founders &amp; Board of Directors</a:t>
            </a:r>
          </a:p>
          <a:p>
            <a:pPr lvl="0" indent="-323850" algn="l">
              <a:buSzPts val="1500"/>
              <a:buFont typeface="Hind"/>
              <a:buChar char="●"/>
            </a:pPr>
            <a:r>
              <a:rPr lang="en-US" dirty="0">
                <a:latin typeface="Garamond" panose="02020404030301010803" pitchFamily="18" charset="0"/>
              </a:rPr>
              <a:t>Employees (engineers, technicians, sales, admin) </a:t>
            </a:r>
          </a:p>
          <a:p>
            <a:pPr lvl="0" indent="-323850" algn="l">
              <a:buSzPts val="1500"/>
              <a:buFont typeface="Hind"/>
              <a:buChar char="●"/>
            </a:pPr>
            <a:r>
              <a:rPr lang="en-US" dirty="0">
                <a:latin typeface="Garamond" panose="02020404030301010803" pitchFamily="18" charset="0"/>
              </a:rPr>
              <a:t>R&amp;D Department</a:t>
            </a:r>
          </a:p>
          <a:p>
            <a:pPr lvl="0" indent="-323850" algn="l">
              <a:buSzPts val="1500"/>
              <a:buFont typeface="Hind"/>
              <a:buChar char="●"/>
            </a:pPr>
            <a:r>
              <a:rPr lang="en-US" dirty="0">
                <a:latin typeface="Garamond" panose="02020404030301010803" pitchFamily="18" charset="0"/>
              </a:rPr>
              <a:t>Operations Team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Engaging our internal teams is crucial because they are the driving force behind SolNova's mission. Their understanding and commitment to SDG 13 are essential for integrating climate action into daily operations, from manufacturing to installation and consultancy.</a:t>
            </a:r>
          </a:p>
          <a:p>
            <a:pPr marL="139700" indent="0" algn="l">
              <a:spcBef>
                <a:spcPts val="1600"/>
              </a:spcBef>
            </a:pPr>
            <a:endParaRPr lang="en-US"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F62EF13-77E7-5D26-7A00-188C71307C2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33F22B2C-DE9A-6512-3DB8-644ECFB0BCFE}"/>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Building a Climate-Conscious Culture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7909E59-8867-AA5A-6F15-51E59042C787}"/>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FD65072-6B6D-A7EF-36B5-401772B51EC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FD47C12-562E-60E1-82EA-10E4BA01CC1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FCD5609-FB55-B19A-CB6C-1FCF259B962F}"/>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86E279-EBEA-B5AC-4715-5083FE421C6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C8873C4-0C56-CA37-046A-7C55039A32D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FC6520E0-28C7-05C4-0AA7-46D88254E23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FF1AAC2-19A6-FEA3-7FCC-E807CB3CBC6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B9A3D31-1B8D-854D-48D5-FF9ECB72CAA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Monthly "SDG 13 Spotlight" Newsletter</a:t>
            </a:r>
            <a:r>
              <a:rPr lang="en-US" dirty="0">
                <a:latin typeface="Garamond" panose="02020404030301010803" pitchFamily="18" charset="0"/>
              </a:rPr>
              <a:t>: An internal newsletter to highlight company achievements, new policies, and individual employee contributions related to SDG 13.</a:t>
            </a:r>
          </a:p>
          <a:p>
            <a:pPr indent="-323850" algn="l">
              <a:buSzPts val="1500"/>
              <a:buFont typeface="Hind"/>
              <a:buChar char="●"/>
            </a:pPr>
            <a:r>
              <a:rPr lang="en-US" b="1" dirty="0">
                <a:latin typeface="Garamond" panose="02020404030301010803" pitchFamily="18" charset="0"/>
              </a:rPr>
              <a:t>"Green Innovator" Recognition Program</a:t>
            </a:r>
            <a:r>
              <a:rPr lang="en-US" dirty="0">
                <a:latin typeface="Garamond" panose="02020404030301010803" pitchFamily="18" charset="0"/>
              </a:rPr>
              <a:t>: A program to recognize employees who propose and implement innovative, sustainable solutions.</a:t>
            </a:r>
          </a:p>
          <a:p>
            <a:pPr indent="-323850" algn="l">
              <a:buSzPts val="1500"/>
              <a:buFont typeface="Hind"/>
              <a:buChar char="●"/>
            </a:pPr>
            <a:r>
              <a:rPr lang="en-US" b="1" dirty="0">
                <a:latin typeface="Garamond" panose="02020404030301010803" pitchFamily="18" charset="0"/>
              </a:rPr>
              <a:t>Mandatory SDG 13 Training</a:t>
            </a:r>
            <a:r>
              <a:rPr lang="en-US" dirty="0">
                <a:latin typeface="Garamond" panose="02020404030301010803" pitchFamily="18" charset="0"/>
              </a:rPr>
              <a:t>: Integrate climate action and sustainability training into the onboarding process for all new employees.</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Monthly Newsletter</a:t>
            </a:r>
            <a:r>
              <a:rPr lang="en-US" dirty="0">
                <a:latin typeface="Garamond" panose="02020404030301010803" pitchFamily="18" charset="0"/>
              </a:rPr>
              <a:t>: This channel ensures consistent information reaches all employees.</a:t>
            </a:r>
          </a:p>
          <a:p>
            <a:pPr lvl="0" indent="-323850" algn="l">
              <a:buSzPts val="1500"/>
              <a:buFont typeface="Hind"/>
              <a:buChar char="●"/>
            </a:pPr>
            <a:r>
              <a:rPr lang="en-US" b="1" dirty="0">
                <a:latin typeface="Garamond" panose="02020404030301010803" pitchFamily="18" charset="0"/>
              </a:rPr>
              <a:t>Rationale for "Green Innovator" Recognition Program</a:t>
            </a:r>
            <a:r>
              <a:rPr lang="en-US" dirty="0">
                <a:latin typeface="Garamond" panose="02020404030301010803" pitchFamily="18" charset="0"/>
              </a:rPr>
              <a:t>: It incentivizes innovation and a proactive approach to sustainability, aligning with a core company value.</a:t>
            </a:r>
          </a:p>
          <a:p>
            <a:pPr indent="-323850" algn="l">
              <a:buSzPts val="1500"/>
              <a:buFont typeface="Hind"/>
              <a:buChar char="●"/>
            </a:pPr>
            <a:r>
              <a:rPr lang="en-US" b="1" dirty="0">
                <a:latin typeface="Garamond" panose="02020404030301010803" pitchFamily="18" charset="0"/>
              </a:rPr>
              <a:t>Rationale for Mandatory Training</a:t>
            </a:r>
            <a:r>
              <a:rPr lang="en-US" dirty="0">
                <a:latin typeface="Garamond" panose="02020404030301010803" pitchFamily="18" charset="0"/>
              </a:rPr>
              <a:t>: This ensures every employee understands their role in contributing to SDG 13.</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26032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DBE6EF6-020E-7CF9-67A2-86150AE6D12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A58D0D9-2972-B32E-602A-03813734B4A7}"/>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"Green Innovator" Recognition Program</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40C8F67-FE54-F7F0-6A21-2BE9DCC9FA8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DF4E6D77-D393-E12E-1BD7-A42D7A1AC37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5EA64185-9938-0647-F92F-40CA0872E1D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5E41771-E447-E835-F7C6-83B5473C067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F703B5-A65D-5F18-3A05-E099B598ABB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BBC5725-7CCF-382B-1475-1D3ED8BC4B8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E0DAD49-5F36-0079-01C5-A5B2BF78825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7B6A9FC-44B3-A092-1E16-08AF3F77453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4E528AB6-ED4E-90D3-8511-3A44ABDC7F57}"/>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pic>
        <p:nvPicPr>
          <p:cNvPr id="3" name="Picture 2" descr="A white square with green and blue squares">
            <a:extLst>
              <a:ext uri="{FF2B5EF4-FFF2-40B4-BE49-F238E27FC236}">
                <a16:creationId xmlns:a16="http://schemas.microsoft.com/office/drawing/2014/main" id="{04541B56-A68C-7C29-7EEA-4E351D8EFA59}"/>
              </a:ext>
            </a:extLst>
          </p:cNvPr>
          <p:cNvPicPr>
            <a:picLocks noChangeAspect="1"/>
          </p:cNvPicPr>
          <p:nvPr/>
        </p:nvPicPr>
        <p:blipFill>
          <a:blip r:embed="rId6"/>
          <a:stretch>
            <a:fillRect/>
          </a:stretch>
        </p:blipFill>
        <p:spPr>
          <a:xfrm>
            <a:off x="2887602" y="1246404"/>
            <a:ext cx="3518680" cy="3277020"/>
          </a:xfrm>
          <a:prstGeom prst="rect">
            <a:avLst/>
          </a:prstGeom>
        </p:spPr>
      </p:pic>
    </p:spTree>
    <p:extLst>
      <p:ext uri="{BB962C8B-B14F-4D97-AF65-F5344CB8AC3E}">
        <p14:creationId xmlns:p14="http://schemas.microsoft.com/office/powerpoint/2010/main" val="139733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D6E5D04-E879-E08B-1347-72908A43053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79DEC9A-D2FD-E908-13DB-624462D4CE16}"/>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Internal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C026C4D-7F81-E3C5-0696-4B28BF537016}"/>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097F5DC-61F2-372A-A3DB-6CB0509F9D2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1C28F29-9776-8DBD-C9A9-BBA50A1FEF7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4D56EC1-4455-A9D1-52FB-B311AF1E0B0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E870887-DC3E-93D0-D0B3-AC6892E68675}"/>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F82541-FEE2-80B6-0DA6-24381F4C83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B695F5C-4263-8F1C-F191-98DB0FBB2C0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017536-EC92-1283-C21A-DDF5E4DBFC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28FE3D5-3BF6-CEE8-5657-0D38E472B486}"/>
              </a:ext>
            </a:extLst>
          </p:cNvPr>
          <p:cNvSpPr txBox="1">
            <a:spLocks/>
          </p:cNvSpPr>
          <p:nvPr/>
        </p:nvSpPr>
        <p:spPr>
          <a:xfrm>
            <a:off x="794942" y="99280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Email &amp; Internal Newsletter</a:t>
            </a:r>
            <a:r>
              <a:rPr lang="en-US" dirty="0">
                <a:latin typeface="Garamond" panose="02020404030301010803" pitchFamily="18" charset="0"/>
              </a:rPr>
              <a:t>: For company-wide updates, policy changes, and the "SDG 13 Spotlight".</a:t>
            </a:r>
          </a:p>
          <a:p>
            <a:pPr lvl="0" indent="-323850" algn="l">
              <a:buSzPts val="1500"/>
              <a:buFont typeface="Hind"/>
              <a:buChar char="●"/>
            </a:pPr>
            <a:r>
              <a:rPr lang="en-US" b="1" dirty="0">
                <a:latin typeface="Garamond" panose="02020404030301010803" pitchFamily="18" charset="0"/>
              </a:rPr>
              <a:t>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Monthly Town Hall Meetings</a:t>
            </a:r>
            <a:r>
              <a:rPr lang="en-US" dirty="0">
                <a:latin typeface="Garamond" panose="02020404030301010803" pitchFamily="18" charset="0"/>
              </a:rPr>
              <a:t>: To provide updates from founders and the board and to celebrate the "Green Innovator" of the month in person.</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Email &amp; Internal Newsletter</a:t>
            </a:r>
            <a:r>
              <a:rPr lang="en-US" dirty="0">
                <a:latin typeface="Garamond" panose="02020404030301010803" pitchFamily="18" charset="0"/>
              </a:rPr>
              <a:t>: For company-wide updates, policy changes, and the "SDG 13 Spotlight" newsletter.</a:t>
            </a:r>
          </a:p>
          <a:p>
            <a:pPr lvl="0" indent="-323850" algn="l">
              <a:buSzPts val="1500"/>
              <a:buFont typeface="Hind"/>
              <a:buChar char="●"/>
            </a:pPr>
            <a:r>
              <a:rPr lang="en-US" b="1" dirty="0">
                <a:latin typeface="Garamond" panose="02020404030301010803" pitchFamily="18" charset="0"/>
              </a:rPr>
              <a:t>Rationale for 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Rationale for Monthly Town Hall Meetings</a:t>
            </a:r>
            <a:r>
              <a:rPr lang="en-US" dirty="0">
                <a:latin typeface="Garamond" panose="02020404030301010803" pitchFamily="18" charset="0"/>
              </a:rPr>
              <a:t>: To deliver mandatory training on climate action and its connection to the company's work.</a:t>
            </a:r>
          </a:p>
          <a:p>
            <a:pPr marL="133350" lvl="0" indent="0" algn="l">
              <a:buSzPts val="1500"/>
            </a:pPr>
            <a:r>
              <a:rPr lang="en-US" dirty="0">
                <a:latin typeface="Garamond" panose="02020404030301010803" pitchFamily="18" charset="0"/>
              </a:rPr>
              <a:t>.</a:t>
            </a:r>
            <a:endParaRPr lang="en-IN" b="1"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9914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A2643AD-6F0A-6D73-A3F8-1DEC515B8DA5}"/>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BA2A81D-8A28-60E8-7DD3-2D6A5FDF0E7F}"/>
              </a:ext>
            </a:extLst>
          </p:cNvPr>
          <p:cNvSpPr txBox="1">
            <a:spLocks noGrp="1"/>
          </p:cNvSpPr>
          <p:nvPr>
            <p:ph type="title"/>
          </p:nvPr>
        </p:nvSpPr>
        <p:spPr>
          <a:xfrm>
            <a:off x="1132450" y="566245"/>
            <a:ext cx="6728706" cy="438003"/>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External Communication Strategy: Building Trust &amp;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6C8F7AE0-11FC-5FB8-211F-17022244875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EC27849-FE2A-9A87-F21E-C015ACF765B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C8091EE-0F88-C99E-7DC4-2D6D150936D1}"/>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64AA911-A7CB-C1D7-5CCC-6480DBA6B14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854D1B46-B9D4-5A5B-A278-6CCB773BF76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375F46C-AB74-0E26-87C0-9B08B99426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531C17-EA43-8189-766D-3296270D3CD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536687A-EA4B-19AC-B474-F99F10F99AD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6C7CA16-7500-DE00-40D3-3E8AFADF4305}"/>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endParaRPr lang="en-US" dirty="0">
              <a:latin typeface="Garamond" panose="02020404030301010803" pitchFamily="18" charset="0"/>
            </a:endParaRPr>
          </a:p>
          <a:p>
            <a:pPr algn="l">
              <a:buFont typeface="Arial" panose="020B0604020202020204" pitchFamily="34" charset="0"/>
              <a:buChar char="•"/>
            </a:pPr>
            <a:r>
              <a:rPr lang="en-US" dirty="0">
                <a:latin typeface="Garamond" panose="02020404030301010803" pitchFamily="18" charset="0"/>
              </a:rPr>
              <a:t>Customers (households, businesses, rural communities)</a:t>
            </a:r>
          </a:p>
          <a:p>
            <a:pPr marL="419100" lvl="0" indent="-285750" algn="l">
              <a:buSzPts val="1500"/>
              <a:buFont typeface="Arial" panose="020B0604020202020204" pitchFamily="34" charset="0"/>
              <a:buChar char="•"/>
            </a:pPr>
            <a:r>
              <a:rPr lang="en-IN" dirty="0">
                <a:latin typeface="Garamond" panose="02020404030301010803" pitchFamily="18" charset="0"/>
              </a:rPr>
              <a:t>Government &amp; Regulatory Bodies</a:t>
            </a:r>
          </a:p>
          <a:p>
            <a:pPr marL="419100" lvl="0" indent="-285750" algn="l">
              <a:buSzPts val="1500"/>
              <a:buFont typeface="Arial" panose="020B0604020202020204" pitchFamily="34" charset="0"/>
              <a:buChar char="•"/>
            </a:pPr>
            <a:r>
              <a:rPr lang="en-IN" dirty="0">
                <a:latin typeface="Garamond" panose="02020404030301010803" pitchFamily="18" charset="0"/>
              </a:rPr>
              <a:t>Investors</a:t>
            </a:r>
          </a:p>
          <a:p>
            <a:pPr marL="419100" lvl="0" indent="-285750" algn="l">
              <a:buSzPts val="1500"/>
              <a:buFont typeface="Arial" panose="020B0604020202020204" pitchFamily="34" charset="0"/>
              <a:buChar char="•"/>
            </a:pPr>
            <a:r>
              <a:rPr lang="en-IN" dirty="0">
                <a:latin typeface="Garamond" panose="02020404030301010803" pitchFamily="18" charset="0"/>
              </a:rPr>
              <a:t>NGOs &amp; Environmental Organizations </a:t>
            </a:r>
            <a:endParaRPr lang="en-IN" u="sng" dirty="0">
              <a:latin typeface="Garamond" panose="02020404030301010803" pitchFamily="18" charset="0"/>
            </a:endParaRP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These stakeholders are crucial for scaling SolNova's operations and achieving its vision. Engaging them directly builds brand loyalty, secures financial support, and helps influence policy for accelerated solar adoption.</a:t>
            </a:r>
          </a:p>
        </p:txBody>
      </p:sp>
    </p:spTree>
    <p:extLst>
      <p:ext uri="{BB962C8B-B14F-4D97-AF65-F5344CB8AC3E}">
        <p14:creationId xmlns:p14="http://schemas.microsoft.com/office/powerpoint/2010/main" val="9383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38247EB-C0C5-918D-EFEA-728B992DF45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0304B5-9D6F-FBE7-D19C-FB4A57BD3931}"/>
              </a:ext>
            </a:extLst>
          </p:cNvPr>
          <p:cNvSpPr txBox="1">
            <a:spLocks noGrp="1"/>
          </p:cNvSpPr>
          <p:nvPr>
            <p:ph type="title"/>
          </p:nvPr>
        </p:nvSpPr>
        <p:spPr>
          <a:xfrm>
            <a:off x="1798686" y="491523"/>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Amplifying Our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377C245-9149-380B-8B33-D8E071306C1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976C3BA-3AD3-FD89-8B36-D6BB8E17835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D4DC1F2-0FFE-8E75-9053-570124DC66C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DCD778-557D-AA18-152E-668F3FA4748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1419FF2F-DFC9-2392-9A49-76FCF0C0CE1A}"/>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49CA19E7-A5E5-9679-B191-04971D5CAC7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D77E3F46-DFF9-6A9F-CC24-5B5AC0C1A9D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5B542C-BBD2-1996-8C27-705955EF33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A2BB807-4C24-252A-3704-C3239ECEFD6F}"/>
              </a:ext>
            </a:extLst>
          </p:cNvPr>
          <p:cNvSpPr txBox="1">
            <a:spLocks/>
          </p:cNvSpPr>
          <p:nvPr/>
        </p:nvSpPr>
        <p:spPr>
          <a:xfrm>
            <a:off x="794942" y="97743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"My Solar Impact" Mobile App</a:t>
            </a:r>
            <a:r>
              <a:rPr lang="en-US" dirty="0">
                <a:latin typeface="Garamond" panose="02020404030301010803" pitchFamily="18" charset="0"/>
              </a:rPr>
              <a:t>: An application allowing customers to track their carbon footprint reduction, energy savings, and direct contribution to SDG 13.</a:t>
            </a:r>
          </a:p>
          <a:p>
            <a:pPr indent="-323850" algn="l">
              <a:buSzPts val="1500"/>
              <a:buFont typeface="Hind"/>
              <a:buChar char="●"/>
            </a:pPr>
            <a:r>
              <a:rPr lang="en-US" b="1" dirty="0">
                <a:latin typeface="Garamond" panose="02020404030301010803" pitchFamily="18" charset="0"/>
              </a:rPr>
              <a:t>Policy Advocacy White Papers</a:t>
            </a:r>
            <a:r>
              <a:rPr lang="en-US" dirty="0">
                <a:latin typeface="Garamond" panose="02020404030301010803" pitchFamily="18" charset="0"/>
              </a:rPr>
              <a:t>: Publish research and white papers for government agencies to advocate for supportive solar policies.</a:t>
            </a:r>
          </a:p>
          <a:p>
            <a:pPr indent="-323850" algn="l">
              <a:buSzPts val="1500"/>
              <a:buFont typeface="Hind"/>
              <a:buChar char="●"/>
            </a:pPr>
            <a:r>
              <a:rPr lang="en-US" b="1" dirty="0">
                <a:latin typeface="Garamond" panose="02020404030301010803" pitchFamily="18" charset="0"/>
              </a:rPr>
              <a:t>Partnership with NGOs</a:t>
            </a:r>
            <a:r>
              <a:rPr lang="en-US" dirty="0">
                <a:latin typeface="Garamond" panose="02020404030301010803" pitchFamily="18" charset="0"/>
              </a:rPr>
              <a:t>: Collaborate on community awareness campaigns and training programs to certify local youth as solar technicians.</a:t>
            </a:r>
          </a:p>
          <a:p>
            <a:pPr marL="13335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"My Solar Impact" Mobile App</a:t>
            </a:r>
            <a:r>
              <a:rPr lang="en-US" dirty="0">
                <a:latin typeface="Garamond" panose="02020404030301010803" pitchFamily="18" charset="0"/>
              </a:rPr>
              <a:t>: The app helps us make solar power accessible and reliable, contributing directly to SDG 13.</a:t>
            </a:r>
          </a:p>
          <a:p>
            <a:pPr lvl="0" indent="-323850" algn="l">
              <a:buSzPts val="1500"/>
              <a:buFont typeface="Hind"/>
              <a:buChar char="●"/>
            </a:pPr>
            <a:r>
              <a:rPr lang="en-US" b="1" dirty="0">
                <a:latin typeface="Garamond" panose="02020404030301010803" pitchFamily="18" charset="0"/>
              </a:rPr>
              <a:t>Rationale for Policy Advocacy White Papers</a:t>
            </a:r>
            <a:r>
              <a:rPr lang="en-US" dirty="0">
                <a:latin typeface="Garamond" panose="02020404030301010803" pitchFamily="18" charset="0"/>
              </a:rPr>
              <a:t>: This formal approach positions </a:t>
            </a:r>
            <a:r>
              <a:rPr lang="en-US" dirty="0" err="1">
                <a:latin typeface="Garamond" panose="02020404030301010803" pitchFamily="18" charset="0"/>
              </a:rPr>
              <a:t>SolNova</a:t>
            </a:r>
            <a:r>
              <a:rPr lang="en-US" dirty="0">
                <a:latin typeface="Garamond" panose="02020404030301010803" pitchFamily="18" charset="0"/>
              </a:rPr>
              <a:t> as a thought leader and helps us advocate for policy incentives.</a:t>
            </a:r>
          </a:p>
          <a:p>
            <a:pPr indent="-323850" algn="l">
              <a:buSzPts val="1500"/>
              <a:buFont typeface="Hind"/>
              <a:buChar char="●"/>
            </a:pPr>
            <a:r>
              <a:rPr lang="en-US" b="1" dirty="0">
                <a:latin typeface="Garamond" panose="02020404030301010803" pitchFamily="18" charset="0"/>
              </a:rPr>
              <a:t>Rationale for Partnership with NGOs</a:t>
            </a:r>
            <a:r>
              <a:rPr lang="en-US" dirty="0">
                <a:latin typeface="Garamond" panose="02020404030301010803" pitchFamily="18" charset="0"/>
              </a:rPr>
              <a:t>: This amplifies our reach and contributes to SDG 13 by promoting education and awareness.</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877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5C94EF7-57F2-897A-18E2-41EAFA6B01D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B987954-1640-F4F1-BFC0-F8C92E973FEB}"/>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RATIONALE AND CLASSIFICATION</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C2BD524-7E3B-2430-493E-3FFA6DDA24C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281D6EE-94BB-39F4-D448-A8CD9E0DD51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B421879-8150-7AB2-75C7-971E298F57A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EC1844-B3B6-FA4D-DA6B-80970A50110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7660D90-650D-5190-E6AA-0505848316D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89106DE-6FA3-075E-05C2-8BEEAA351D8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D8658F6-620C-78AC-E36E-7F3455DFE59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93DB558-1E32-340F-E687-6D90A8BDDD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8B81619-CC9F-BA18-56AB-1F4FFBBAE4E7}"/>
              </a:ext>
            </a:extLst>
          </p:cNvPr>
          <p:cNvSpPr txBox="1">
            <a:spLocks/>
          </p:cNvSpPr>
          <p:nvPr/>
        </p:nvSpPr>
        <p:spPr>
          <a:xfrm>
            <a:off x="794942" y="1232923"/>
            <a:ext cx="7652707" cy="24106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Direct Alignment with SDG 13: Climate Action: Solar energy is a direct substitute for fossil fuels, crucial for reducing greenhouse gas emissions.</a:t>
            </a:r>
          </a:p>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Addressing India's Urgency: India is highly vulnerable to climate hazards like droughts and floods, making a clean energy transition essential.</a:t>
            </a:r>
          </a:p>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Strong Business Potential: The growing demand for solar solutions offers both profitability and significant environmental impact.</a:t>
            </a:r>
          </a:p>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Sector: Energy</a:t>
            </a:r>
          </a:p>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Sub-sector: Renewable Energy</a:t>
            </a:r>
          </a:p>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Category: Solar-Powered Energy</a:t>
            </a:r>
          </a:p>
          <a:p>
            <a:pPr marL="734497" lvl="1" indent="-367248" algn="l">
              <a:buFont typeface="Arial"/>
              <a:buChar char="•"/>
            </a:pPr>
            <a:r>
              <a:rPr lang="en-US" dirty="0">
                <a:solidFill>
                  <a:schemeClr val="accent1"/>
                </a:solidFill>
                <a:latin typeface="Garamond" panose="02020404030301010803" pitchFamily="18" charset="0"/>
                <a:ea typeface="Gotham"/>
                <a:cs typeface="Gotham"/>
                <a:sym typeface="Gotham"/>
              </a:rPr>
              <a:t>NIC Code: 35105 (Electricity generation from solar photovoltaic (PV) and solar thermal sources)</a:t>
            </a:r>
            <a:endParaRPr lang="en-US" dirty="0">
              <a:solidFill>
                <a:schemeClr val="accent1"/>
              </a:solidFill>
              <a:latin typeface="Garamond" panose="02020404030301010803" pitchFamily="18" charset="0"/>
            </a:endParaRPr>
          </a:p>
        </p:txBody>
      </p:sp>
    </p:spTree>
    <p:extLst>
      <p:ext uri="{BB962C8B-B14F-4D97-AF65-F5344CB8AC3E}">
        <p14:creationId xmlns:p14="http://schemas.microsoft.com/office/powerpoint/2010/main" val="32007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D6CAF1A-1C57-85E9-3547-7A9AC0B3ADA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5C09438-4446-7665-5339-0E1C7EF25301}"/>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"My Solar Impact" App Dashboard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F7BDA5C9-0AFF-70C9-3A3C-2FEB8F6017B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F73020B-17E1-659D-F55F-FBE58A332A12}"/>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177EB86-6FD4-1985-8572-BFDA206161D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98B227-2EC7-A85D-9A84-8B655F1F88FA}"/>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2B2D0C0-AB9C-7EE3-28FA-E9FEE8F98CE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D13E72B-3967-F9C6-AF89-F0D46492723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B5ABD1DD-963E-5F9B-9E84-DA938D53D1C6}"/>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E39C2B2-9179-5142-143D-A9D5BB5FD3A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3" name="Freeform 3">
            <a:extLst>
              <a:ext uri="{FF2B5EF4-FFF2-40B4-BE49-F238E27FC236}">
                <a16:creationId xmlns:a16="http://schemas.microsoft.com/office/drawing/2014/main" id="{39DF8A1A-7FDD-86DC-4D78-E1C94E590DE2}"/>
              </a:ext>
            </a:extLst>
          </p:cNvPr>
          <p:cNvSpPr/>
          <p:nvPr/>
        </p:nvSpPr>
        <p:spPr>
          <a:xfrm>
            <a:off x="2479507" y="1174651"/>
            <a:ext cx="4184983" cy="3255491"/>
          </a:xfrm>
          <a:custGeom>
            <a:avLst/>
            <a:gdLst/>
            <a:ahLst/>
            <a:cxnLst/>
            <a:rect l="l" t="t" r="r" b="b"/>
            <a:pathLst>
              <a:path w="7627178" h="7627178">
                <a:moveTo>
                  <a:pt x="0" y="0"/>
                </a:moveTo>
                <a:lnTo>
                  <a:pt x="7627178" y="0"/>
                </a:lnTo>
                <a:lnTo>
                  <a:pt x="7627178" y="7627178"/>
                </a:lnTo>
                <a:lnTo>
                  <a:pt x="0" y="7627178"/>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121354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9732BE6-78A6-BD74-19E5-3C131CD5FE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D1FB792F-A5B7-CAE8-2DC5-08A53BB7AB89}"/>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External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2864EFC-7276-A2AE-932C-55EAD910BFA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C42A02FA-7ABD-EDF1-0281-AFD07D95250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DB9F161-FEAA-F18E-D90D-8237B8379DF4}"/>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26A2CCD-D95F-7526-B0B4-29581FAF73D7}"/>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1FA5B7F-9987-69F2-77A6-B78426D6F81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F23D470-9C29-BDF4-F393-0E0AFE153B5B}"/>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FD4B8A-5A33-20EE-9705-CAD6B9CAE6D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4B4B42B-EB0C-5610-D14C-E4CDD63BDE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6C95081-361C-01C4-8A50-A08054CD2217}"/>
              </a:ext>
            </a:extLst>
          </p:cNvPr>
          <p:cNvSpPr txBox="1">
            <a:spLocks/>
          </p:cNvSpPr>
          <p:nvPr/>
        </p:nvSpPr>
        <p:spPr>
          <a:xfrm>
            <a:off x="794942" y="999834"/>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Public Relations &amp; Media</a:t>
            </a:r>
            <a:r>
              <a:rPr lang="en-US" dirty="0">
                <a:latin typeface="Garamond" panose="02020404030301010803" pitchFamily="18" charset="0"/>
              </a:rPr>
              <a:t>: To announce major projects, partnerships with NGOs, and policy recommendations.</a:t>
            </a:r>
          </a:p>
          <a:p>
            <a:pPr lvl="0" indent="-323850" algn="l">
              <a:buSzPts val="1500"/>
              <a:buFont typeface="Hind"/>
              <a:buChar char="●"/>
            </a:pPr>
            <a:r>
              <a:rPr lang="en-US" b="1" dirty="0">
                <a:latin typeface="Garamond" panose="02020404030301010803" pitchFamily="18" charset="0"/>
              </a:rPr>
              <a:t>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p>
          <a:p>
            <a:pPr lvl="0" indent="-323850" algn="l">
              <a:buSzPts val="1500"/>
              <a:buFont typeface="Hind"/>
              <a:buChar char="●"/>
            </a:pPr>
            <a:r>
              <a:rPr lang="en-US" b="1" dirty="0">
                <a:latin typeface="Garamond" panose="02020404030301010803" pitchFamily="18" charset="0"/>
              </a:rPr>
              <a:t>Rationale for Public Relations &amp; Media</a:t>
            </a:r>
            <a:r>
              <a:rPr lang="en-US" dirty="0">
                <a:latin typeface="Garamond" panose="02020404030301010803" pitchFamily="18" charset="0"/>
              </a:rPr>
              <a:t>: To announce major projects, partnerships, and policy recommendations.</a:t>
            </a:r>
          </a:p>
          <a:p>
            <a:pPr lvl="0" indent="-323850" algn="l">
              <a:buSzPts val="1500"/>
              <a:buFont typeface="Hind"/>
              <a:buChar char="●"/>
            </a:pPr>
            <a:r>
              <a:rPr lang="en-US" b="1" dirty="0">
                <a:latin typeface="Garamond" panose="02020404030301010803" pitchFamily="18" charset="0"/>
              </a:rPr>
              <a:t>Rationale for 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Rationale for 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dirty="0">
              <a:latin typeface="Garamond" panose="02020404030301010803" pitchFamily="18" charset="0"/>
            </a:endParaRPr>
          </a:p>
        </p:txBody>
      </p:sp>
    </p:spTree>
    <p:extLst>
      <p:ext uri="{BB962C8B-B14F-4D97-AF65-F5344CB8AC3E}">
        <p14:creationId xmlns:p14="http://schemas.microsoft.com/office/powerpoint/2010/main" val="42534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828437D-B2BB-4391-D868-1E185B92D837}"/>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82A1FE-465D-2C50-4F58-3B1F4C112BEA}"/>
              </a:ext>
            </a:extLst>
          </p:cNvPr>
          <p:cNvSpPr txBox="1">
            <a:spLocks noGrp="1"/>
          </p:cNvSpPr>
          <p:nvPr>
            <p:ph type="title"/>
          </p:nvPr>
        </p:nvSpPr>
        <p:spPr>
          <a:xfrm>
            <a:off x="1297763" y="568895"/>
            <a:ext cx="6548474"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Common Communication Strategy: A Unified Approach</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AD770FC-1AB1-1E83-7C2E-A4B41F3CD5A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1B08CD7-F201-39C0-5ECD-F556C309BDB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88112FD-D136-95E2-2E79-EECB7289FCB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D7D4B7B0-9707-45CE-1838-36DA83D212B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806CB92-54C6-27C6-661F-76F88978D6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DDBC1F6-A309-1591-D0CB-35F10E5CCEE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67FEBDD5-FEC4-38EF-8F95-6733562BC4F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18CED1F-54FB-7B2F-92AD-2300BD71E61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C9C8C9FF-C503-469D-AA8E-D4B6C8E6E16F}"/>
              </a:ext>
            </a:extLst>
          </p:cNvPr>
          <p:cNvSpPr txBox="1">
            <a:spLocks/>
          </p:cNvSpPr>
          <p:nvPr/>
        </p:nvSpPr>
        <p:spPr>
          <a:xfrm>
            <a:off x="794942" y="1061836"/>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p>
          <a:p>
            <a:pPr marL="0" indent="0" algn="l"/>
            <a:endParaRPr lang="en-US" dirty="0">
              <a:latin typeface="Garamond" panose="02020404030301010803" pitchFamily="18" charset="0"/>
            </a:endParaRPr>
          </a:p>
          <a:p>
            <a:pPr marL="133350" lvl="0" indent="0" algn="l">
              <a:buSzPts val="1500"/>
            </a:pPr>
            <a:r>
              <a:rPr lang="en-US" dirty="0">
                <a:latin typeface="Garamond" panose="02020404030301010803" pitchFamily="18" charset="0"/>
              </a:rPr>
              <a:t>Develop a unified, single campaign to be used for both internal and external audiences, creating a cohesive brand identity and a shared sense of purpose.</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marL="139700" indent="0" algn="l">
              <a:spcBef>
                <a:spcPts val="1600"/>
              </a:spcBef>
            </a:pPr>
            <a:r>
              <a:rPr lang="en-US" dirty="0">
                <a:latin typeface="Garamond" panose="02020404030301010803" pitchFamily="18" charset="0"/>
              </a:rPr>
              <a:t>A common strategy reinforces the idea that the company's mission is central to its identity, not just a marketing effort. It shows that employees, customers, and investors are all part of the same mission to combat climate change and its impacts. This aligns with the core value of </a:t>
            </a:r>
            <a:r>
              <a:rPr lang="en-US" b="1" dirty="0">
                <a:latin typeface="Garamond" panose="02020404030301010803" pitchFamily="18" charset="0"/>
              </a:rPr>
              <a:t>Collaboration</a:t>
            </a:r>
            <a:r>
              <a:rPr lang="en-US" dirty="0">
                <a:latin typeface="Garamond" panose="02020404030301010803" pitchFamily="18" charset="0"/>
              </a:rPr>
              <a:t>.</a:t>
            </a:r>
          </a:p>
        </p:txBody>
      </p:sp>
    </p:spTree>
    <p:extLst>
      <p:ext uri="{BB962C8B-B14F-4D97-AF65-F5344CB8AC3E}">
        <p14:creationId xmlns:p14="http://schemas.microsoft.com/office/powerpoint/2010/main" val="300611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6DFDFBF5-E002-15C7-D3A4-DAECB47540A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E01B47B-7A8B-D262-6D46-2FAC352894BE}"/>
              </a:ext>
            </a:extLst>
          </p:cNvPr>
          <p:cNvSpPr txBox="1">
            <a:spLocks noGrp="1"/>
          </p:cNvSpPr>
          <p:nvPr>
            <p:ph type="title"/>
          </p:nvPr>
        </p:nvSpPr>
        <p:spPr>
          <a:xfrm>
            <a:off x="1798686" y="443098"/>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Unifying our message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D82C337-868B-9B5F-36EC-222B3F2C4CF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7F18A49-DA8F-E8F4-C0CE-A87CE46BDD30}"/>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67A5E708-E831-DA3C-9639-BDB5E05B64D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496A57C-6940-40BE-E5FF-67E871201C4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970598-674A-22A2-4883-455415DF8DE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66F214C-F916-AA54-0EFA-A890B1DEC2D9}"/>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635767-2943-9875-707A-3107D19E06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3ED39C7-919F-9163-1993-01109D0AF85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3A89BDC-D719-D703-3371-3766B6040E7D}"/>
              </a:ext>
            </a:extLst>
          </p:cNvPr>
          <p:cNvSpPr txBox="1">
            <a:spLocks/>
          </p:cNvSpPr>
          <p:nvPr/>
        </p:nvSpPr>
        <p:spPr>
          <a:xfrm>
            <a:off x="794942" y="851633"/>
            <a:ext cx="7704000" cy="3606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"Solar for Climate" Campaign</a:t>
            </a:r>
            <a:r>
              <a:rPr lang="en-US" dirty="0">
                <a:latin typeface="Garamond" panose="02020404030301010803" pitchFamily="18" charset="0"/>
              </a:rPr>
              <a:t>: A unified campaign with a consistent message promoted across both internal and external channels. The campaign will use a cohesive visual identity and key messages focusing on the direct link between solar power and climate action.</a:t>
            </a:r>
          </a:p>
          <a:p>
            <a:pPr lvl="0" indent="-323850" algn="l">
              <a:buSzPts val="1500"/>
              <a:buFont typeface="Hind"/>
              <a:buChar char="●"/>
            </a:pPr>
            <a:r>
              <a:rPr lang="en-US" b="1" dirty="0">
                <a:latin typeface="Garamond" panose="02020404030301010803" pitchFamily="18" charset="0"/>
              </a:rPr>
              <a:t>Joint Recognition Event</a:t>
            </a:r>
            <a:r>
              <a:rPr lang="en-US" dirty="0">
                <a:latin typeface="Garamond" panose="02020404030301010803" pitchFamily="18" charset="0"/>
              </a:rPr>
              <a:t>: Host an annual event that brings together employees, investors, and community partners to celebrate achievements in climate action.</a:t>
            </a:r>
          </a:p>
          <a:p>
            <a:pPr lvl="0" indent="-323850" algn="l">
              <a:buSzPts val="1500"/>
              <a:buFont typeface="Hind"/>
              <a:buChar char="●"/>
            </a:pPr>
            <a:r>
              <a:rPr lang="en-US" b="1" dirty="0">
                <a:latin typeface="Garamond" panose="02020404030301010803" pitchFamily="18" charset="0"/>
              </a:rPr>
              <a:t>Storytelling Initiative</a:t>
            </a:r>
            <a:r>
              <a:rPr lang="en-US" dirty="0">
                <a:latin typeface="Garamond" panose="02020404030301010803" pitchFamily="18" charset="0"/>
              </a:rPr>
              <a:t>: Collect and share stories from employees and customers about how SolNova's work is positively impacting their lives and the environment.</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"Solar for Climate" Campaign</a:t>
            </a:r>
            <a:r>
              <a:rPr lang="en-US" dirty="0">
                <a:latin typeface="Garamond" panose="02020404030301010803" pitchFamily="18" charset="0"/>
              </a:rPr>
              <a:t>: A consistent brand message builds credibility and reinforces the company's commitment to SDG 13 for all stakeholders.</a:t>
            </a:r>
          </a:p>
          <a:p>
            <a:pPr lvl="0" indent="-323850" algn="l">
              <a:buSzPts val="1500"/>
              <a:buFont typeface="Hind"/>
              <a:buChar char="●"/>
            </a:pPr>
            <a:r>
              <a:rPr lang="en-US" b="1" dirty="0">
                <a:latin typeface="Garamond" panose="02020404030301010803" pitchFamily="18" charset="0"/>
              </a:rPr>
              <a:t>Rationale for Joint Recognition Event</a:t>
            </a:r>
            <a:r>
              <a:rPr lang="en-US" dirty="0">
                <a:latin typeface="Garamond" panose="02020404030301010803" pitchFamily="18" charset="0"/>
              </a:rPr>
              <a:t>: This fosters a sense of community and shared purpose, aligning with our value of Collaboration.</a:t>
            </a:r>
          </a:p>
          <a:p>
            <a:pPr lvl="0" indent="-323850" algn="l">
              <a:buSzPts val="1500"/>
              <a:buFont typeface="Hind"/>
              <a:buChar char="●"/>
            </a:pPr>
            <a:r>
              <a:rPr lang="en-US" b="1" dirty="0">
                <a:latin typeface="Garamond" panose="02020404030301010803" pitchFamily="18" charset="0"/>
              </a:rPr>
              <a:t>Rationale for Storytelling Initiative</a:t>
            </a:r>
            <a:r>
              <a:rPr lang="en-US" dirty="0">
                <a:latin typeface="Garamond" panose="02020404030301010803" pitchFamily="18" charset="0"/>
              </a:rPr>
              <a:t>: Humanizing the company's work through personal narratives connects with both audiences and makes climate action relatable.</a:t>
            </a:r>
          </a:p>
          <a:p>
            <a:pPr marL="133350" lvl="0" indent="0" algn="l">
              <a:buSzPts val="1500"/>
            </a:pPr>
            <a:endParaRPr lang="en-US" b="1" u="sng" dirty="0">
              <a:latin typeface="Garamond" panose="02020404030301010803" pitchFamily="18" charset="0"/>
            </a:endParaRPr>
          </a:p>
        </p:txBody>
      </p:sp>
    </p:spTree>
    <p:extLst>
      <p:ext uri="{BB962C8B-B14F-4D97-AF65-F5344CB8AC3E}">
        <p14:creationId xmlns:p14="http://schemas.microsoft.com/office/powerpoint/2010/main" val="260740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49E17FC-0120-BCCF-E032-A0D0CBD771D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9E12B4-0EB7-C93F-1931-2DC8C62F30C3}"/>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"Solar for Climate" Campaign Visual</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413C830A-7E87-0468-4C0E-F5B04D360D2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F6F0099E-9612-60D8-6E26-E135FB0DD63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D32DCE5-942F-77F4-0511-C46DE1C5177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69CD56BF-5B6D-F253-ADB2-AD6C89426FB4}"/>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823AB1A-DB7E-A34C-E24A-4D1AE25B4F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E86990B4-2577-8C9C-B999-70F18CDB2DC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1587D34-F1C5-23C0-3E92-D45D1B34F8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7C206087-9903-740B-44F7-B2969274992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pic>
        <p:nvPicPr>
          <p:cNvPr id="3" name="Picture 2" descr="A group of people pointing at a solar panel&#10;&#10;AI-generated content may be incorrect.">
            <a:extLst>
              <a:ext uri="{FF2B5EF4-FFF2-40B4-BE49-F238E27FC236}">
                <a16:creationId xmlns:a16="http://schemas.microsoft.com/office/drawing/2014/main" id="{124BBB6F-0172-4768-11AF-C77322F03164}"/>
              </a:ext>
            </a:extLst>
          </p:cNvPr>
          <p:cNvPicPr>
            <a:picLocks noChangeAspect="1"/>
          </p:cNvPicPr>
          <p:nvPr/>
        </p:nvPicPr>
        <p:blipFill>
          <a:blip r:embed="rId6"/>
          <a:stretch>
            <a:fillRect/>
          </a:stretch>
        </p:blipFill>
        <p:spPr>
          <a:xfrm>
            <a:off x="1757680" y="1274400"/>
            <a:ext cx="5628640" cy="2839633"/>
          </a:xfrm>
          <a:prstGeom prst="rect">
            <a:avLst/>
          </a:prstGeom>
        </p:spPr>
      </p:pic>
    </p:spTree>
    <p:extLst>
      <p:ext uri="{BB962C8B-B14F-4D97-AF65-F5344CB8AC3E}">
        <p14:creationId xmlns:p14="http://schemas.microsoft.com/office/powerpoint/2010/main" val="1717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78E0A97-3629-06D6-25DA-FE78580A442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50DBBE-4F4D-2D36-BB65-0D6913AA2CAD}"/>
              </a:ext>
            </a:extLst>
          </p:cNvPr>
          <p:cNvSpPr txBox="1">
            <a:spLocks noGrp="1"/>
          </p:cNvSpPr>
          <p:nvPr>
            <p:ph type="title"/>
          </p:nvPr>
        </p:nvSpPr>
        <p:spPr>
          <a:xfrm>
            <a:off x="2534869" y="317798"/>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7D9A2B7-5A00-D414-D7B8-D9B6E643BC3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661F080-E42E-1622-6DD5-F5A3B7E1D4F3}"/>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576188B-8815-8E26-838E-F179677E8AB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5E2B101-2E17-71F6-98FD-FD1A91B36928}"/>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7088722-D9E9-56A6-CF46-47A6DE4ACFB6}"/>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A486AF43-DC5C-1726-5932-897BFC0E1C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6E7E32A-5863-DCB0-EAB9-6D23FA4F501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32C6854-072B-3542-500A-C86E691E1CD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8DACA28-039D-5B0A-9803-7291C6276916}"/>
              </a:ext>
            </a:extLst>
          </p:cNvPr>
          <p:cNvSpPr txBox="1">
            <a:spLocks/>
          </p:cNvSpPr>
          <p:nvPr/>
        </p:nvSpPr>
        <p:spPr>
          <a:xfrm>
            <a:off x="794942" y="72301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Rationale for 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Rationale for 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p:txBody>
      </p:sp>
    </p:spTree>
    <p:extLst>
      <p:ext uri="{BB962C8B-B14F-4D97-AF65-F5344CB8AC3E}">
        <p14:creationId xmlns:p14="http://schemas.microsoft.com/office/powerpoint/2010/main" val="38196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B53AF74-FF5E-8A76-4D73-F69829F52976}"/>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483C59D3-560F-6915-344D-A12D82A74F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Contribution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6279B0-7850-3C21-1FCD-0052127F56F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446BF26-119C-E177-C8FE-E5032E0D0556}"/>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CEC02A55-D50A-949D-EABB-B48C3941E54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D21AC71-8D86-1BD2-4920-1F59CDC6644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46F3D48-0302-FD15-DC07-134EBD6887E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70CD9DA-8E07-6C1B-BC3B-014344779D6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5C842B0-CB62-9BE7-5BE4-3B911E994101}"/>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A14929D-3E52-EF27-73DE-A141763DC9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4F52EE2-DEC9-FA33-1BF4-8478B60CA468}"/>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b="1" dirty="0">
              <a:latin typeface="Garamond" panose="02020404030301010803" pitchFamily="18" charset="0"/>
            </a:endParaRPr>
          </a:p>
        </p:txBody>
      </p:sp>
      <p:graphicFrame>
        <p:nvGraphicFramePr>
          <p:cNvPr id="2" name="Table 1">
            <a:extLst>
              <a:ext uri="{FF2B5EF4-FFF2-40B4-BE49-F238E27FC236}">
                <a16:creationId xmlns:a16="http://schemas.microsoft.com/office/drawing/2014/main" id="{996DA28B-AFA1-0340-AF53-19B38D3BA236}"/>
              </a:ext>
            </a:extLst>
          </p:cNvPr>
          <p:cNvGraphicFramePr>
            <a:graphicFrameLocks noGrp="1"/>
          </p:cNvGraphicFramePr>
          <p:nvPr>
            <p:extLst>
              <p:ext uri="{D42A27DB-BD31-4B8C-83A1-F6EECF244321}">
                <p14:modId xmlns:p14="http://schemas.microsoft.com/office/powerpoint/2010/main" val="1809274292"/>
              </p:ext>
            </p:extLst>
          </p:nvPr>
        </p:nvGraphicFramePr>
        <p:xfrm>
          <a:off x="1561331" y="1334127"/>
          <a:ext cx="5966942" cy="2743200"/>
        </p:xfrm>
        <a:graphic>
          <a:graphicData uri="http://schemas.openxmlformats.org/drawingml/2006/table">
            <a:tbl>
              <a:tblPr firstRow="1" bandRow="1">
                <a:tableStyleId>{330D60B0-1962-4DD8-AD54-0305BE5F9559}</a:tableStyleId>
              </a:tblPr>
              <a:tblGrid>
                <a:gridCol w="2918942">
                  <a:extLst>
                    <a:ext uri="{9D8B030D-6E8A-4147-A177-3AD203B41FA5}">
                      <a16:colId xmlns:a16="http://schemas.microsoft.com/office/drawing/2014/main" val="3545562364"/>
                    </a:ext>
                  </a:extLst>
                </a:gridCol>
                <a:gridCol w="3048000">
                  <a:extLst>
                    <a:ext uri="{9D8B030D-6E8A-4147-A177-3AD203B41FA5}">
                      <a16:colId xmlns:a16="http://schemas.microsoft.com/office/drawing/2014/main" val="3297225237"/>
                    </a:ext>
                  </a:extLst>
                </a:gridCol>
              </a:tblGrid>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1" dirty="0">
                          <a:latin typeface="Garamond" panose="02020404030301010803" pitchFamily="18" charset="0"/>
                        </a:rPr>
                        <a:t>Team Members</a:t>
                      </a:r>
                    </a:p>
                    <a:p>
                      <a:endParaRPr lang="en-IN" dirty="0"/>
                    </a:p>
                  </a:txBody>
                  <a:tcPr/>
                </a:tc>
                <a:tc>
                  <a:txBody>
                    <a:bodyPr/>
                    <a:lstStyle/>
                    <a:p>
                      <a:r>
                        <a:rPr lang="en-US" sz="1400" b="1" dirty="0">
                          <a:solidFill>
                            <a:schemeClr val="accent1"/>
                          </a:solidFill>
                          <a:latin typeface="Garamond" panose="02020404030301010803" pitchFamily="18" charset="0"/>
                        </a:rPr>
                        <a:t>Contribution</a:t>
                      </a:r>
                      <a:endParaRPr lang="en-IN" b="1" dirty="0">
                        <a:solidFill>
                          <a:schemeClr val="accent1"/>
                        </a:solidFill>
                      </a:endParaRPr>
                    </a:p>
                  </a:txBody>
                  <a:tcPr/>
                </a:tc>
                <a:extLst>
                  <a:ext uri="{0D108BD9-81ED-4DB2-BD59-A6C34878D82A}">
                    <a16:rowId xmlns:a16="http://schemas.microsoft.com/office/drawing/2014/main" val="3713563882"/>
                  </a:ext>
                </a:extLst>
              </a:tr>
              <a:tr h="370840">
                <a:tc>
                  <a:txBody>
                    <a:bodyPr/>
                    <a:lstStyle/>
                    <a:p>
                      <a:r>
                        <a:rPr lang="en-US" dirty="0">
                          <a:latin typeface="Garamond" panose="02020404030301010803" pitchFamily="18" charset="0"/>
                        </a:rPr>
                        <a:t>KSHITIJ BARANWAL</a:t>
                      </a:r>
                      <a:endParaRPr lang="en-IN" dirty="0">
                        <a:latin typeface="Garamond" panose="02020404030301010803" pitchFamily="18" charset="0"/>
                      </a:endParaRPr>
                    </a:p>
                  </a:txBody>
                  <a:tcPr/>
                </a:tc>
                <a:tc>
                  <a:txBody>
                    <a:bodyPr/>
                    <a:lstStyle/>
                    <a:p>
                      <a:pPr algn="ctr"/>
                      <a:r>
                        <a:rPr lang="en-US" dirty="0">
                          <a:latin typeface="Garamond" panose="02020404030301010803" pitchFamily="18" charset="0"/>
                        </a:rPr>
                        <a:t>Information Collection </a:t>
                      </a:r>
                      <a:endParaRPr lang="en-IN" dirty="0">
                        <a:latin typeface="Garamond" panose="02020404030301010803" pitchFamily="18" charset="0"/>
                      </a:endParaRPr>
                    </a:p>
                  </a:txBody>
                  <a:tcPr/>
                </a:tc>
                <a:extLst>
                  <a:ext uri="{0D108BD9-81ED-4DB2-BD59-A6C34878D82A}">
                    <a16:rowId xmlns:a16="http://schemas.microsoft.com/office/drawing/2014/main" val="3959901261"/>
                  </a:ext>
                </a:extLst>
              </a:tr>
              <a:tr h="370840">
                <a:tc>
                  <a:txBody>
                    <a:bodyPr/>
                    <a:lstStyle/>
                    <a:p>
                      <a:r>
                        <a:rPr lang="en-US" dirty="0">
                          <a:latin typeface="Garamond" panose="02020404030301010803" pitchFamily="18" charset="0"/>
                        </a:rPr>
                        <a:t>ANISH DEY </a:t>
                      </a:r>
                      <a:endParaRPr lang="en-IN" dirty="0">
                        <a:latin typeface="Garamond" panose="02020404030301010803" pitchFamily="18" charset="0"/>
                      </a:endParaRPr>
                    </a:p>
                  </a:txBody>
                  <a:tcPr/>
                </a:tc>
                <a:tc>
                  <a:txBody>
                    <a:bodyPr/>
                    <a:lstStyle/>
                    <a:p>
                      <a:pPr algn="ctr"/>
                      <a:r>
                        <a:rPr lang="en-US" dirty="0">
                          <a:latin typeface="Garamond" panose="02020404030301010803" pitchFamily="18" charset="0"/>
                        </a:rPr>
                        <a:t>Design of Company Logo</a:t>
                      </a:r>
                      <a:endParaRPr lang="en-IN" dirty="0">
                        <a:latin typeface="Garamond" panose="02020404030301010803" pitchFamily="18" charset="0"/>
                      </a:endParaRPr>
                    </a:p>
                  </a:txBody>
                  <a:tcPr/>
                </a:tc>
                <a:extLst>
                  <a:ext uri="{0D108BD9-81ED-4DB2-BD59-A6C34878D82A}">
                    <a16:rowId xmlns:a16="http://schemas.microsoft.com/office/drawing/2014/main" val="3730138554"/>
                  </a:ext>
                </a:extLst>
              </a:tr>
              <a:tr h="370840">
                <a:tc>
                  <a:txBody>
                    <a:bodyPr/>
                    <a:lstStyle/>
                    <a:p>
                      <a:r>
                        <a:rPr lang="en-US" dirty="0">
                          <a:latin typeface="Garamond" panose="02020404030301010803" pitchFamily="18" charset="0"/>
                        </a:rPr>
                        <a:t>PRATEEK SAGAR </a:t>
                      </a:r>
                      <a:endParaRPr lang="en-IN" dirty="0">
                        <a:latin typeface="Garamond" panose="02020404030301010803" pitchFamily="18" charset="0"/>
                      </a:endParaRPr>
                    </a:p>
                  </a:txBody>
                  <a:tcPr/>
                </a:tc>
                <a:tc>
                  <a:txBody>
                    <a:bodyPr/>
                    <a:lstStyle/>
                    <a:p>
                      <a:pPr algn="ctr"/>
                      <a:r>
                        <a:rPr lang="en-US" dirty="0">
                          <a:latin typeface="Garamond" panose="02020404030301010803" pitchFamily="18" charset="0"/>
                        </a:rPr>
                        <a:t>Information Collection </a:t>
                      </a:r>
                      <a:endParaRPr lang="en-IN" dirty="0">
                        <a:latin typeface="Garamond" panose="02020404030301010803" pitchFamily="18" charset="0"/>
                      </a:endParaRPr>
                    </a:p>
                  </a:txBody>
                  <a:tcPr/>
                </a:tc>
                <a:extLst>
                  <a:ext uri="{0D108BD9-81ED-4DB2-BD59-A6C34878D82A}">
                    <a16:rowId xmlns:a16="http://schemas.microsoft.com/office/drawing/2014/main" val="747547938"/>
                  </a:ext>
                </a:extLst>
              </a:tr>
              <a:tr h="370840">
                <a:tc>
                  <a:txBody>
                    <a:bodyPr/>
                    <a:lstStyle/>
                    <a:p>
                      <a:r>
                        <a:rPr lang="en-US" dirty="0">
                          <a:latin typeface="Garamond" panose="02020404030301010803" pitchFamily="18" charset="0"/>
                        </a:rPr>
                        <a:t>ROHIT GHOSH </a:t>
                      </a:r>
                      <a:endParaRPr lang="en-IN" dirty="0">
                        <a:latin typeface="Garamond" panose="02020404030301010803" pitchFamily="18" charset="0"/>
                      </a:endParaRPr>
                    </a:p>
                  </a:txBody>
                  <a:tcPr/>
                </a:tc>
                <a:tc>
                  <a:txBody>
                    <a:bodyPr/>
                    <a:lstStyle/>
                    <a:p>
                      <a:pPr algn="ctr"/>
                      <a:r>
                        <a:rPr lang="en-US" dirty="0">
                          <a:latin typeface="Garamond" panose="02020404030301010803" pitchFamily="18" charset="0"/>
                        </a:rPr>
                        <a:t>Design of Presentation </a:t>
                      </a:r>
                      <a:endParaRPr lang="en-IN" dirty="0">
                        <a:latin typeface="Garamond" panose="02020404030301010803" pitchFamily="18" charset="0"/>
                      </a:endParaRPr>
                    </a:p>
                  </a:txBody>
                  <a:tcPr/>
                </a:tc>
                <a:extLst>
                  <a:ext uri="{0D108BD9-81ED-4DB2-BD59-A6C34878D82A}">
                    <a16:rowId xmlns:a16="http://schemas.microsoft.com/office/drawing/2014/main" val="2230443919"/>
                  </a:ext>
                </a:extLst>
              </a:tr>
              <a:tr h="370840">
                <a:tc>
                  <a:txBody>
                    <a:bodyPr/>
                    <a:lstStyle/>
                    <a:p>
                      <a:r>
                        <a:rPr lang="en-US" dirty="0">
                          <a:latin typeface="Garamond" panose="02020404030301010803" pitchFamily="18" charset="0"/>
                        </a:rPr>
                        <a:t>ADHIRAJ SINGH </a:t>
                      </a:r>
                      <a:endParaRPr lang="en-IN" dirty="0">
                        <a:latin typeface="Garamond" panose="02020404030301010803" pitchFamily="18" charset="0"/>
                      </a:endParaRPr>
                    </a:p>
                  </a:txBody>
                  <a:tcPr/>
                </a:tc>
                <a:tc>
                  <a:txBody>
                    <a:bodyPr/>
                    <a:lstStyle/>
                    <a:p>
                      <a:pPr algn="ctr"/>
                      <a:r>
                        <a:rPr lang="en-US" dirty="0">
                          <a:latin typeface="Garamond" panose="02020404030301010803" pitchFamily="18" charset="0"/>
                        </a:rPr>
                        <a:t>Design of Presentation</a:t>
                      </a:r>
                      <a:endParaRPr lang="en-IN" dirty="0">
                        <a:latin typeface="Garamond" panose="02020404030301010803" pitchFamily="18" charset="0"/>
                      </a:endParaRPr>
                    </a:p>
                  </a:txBody>
                  <a:tcPr/>
                </a:tc>
                <a:extLst>
                  <a:ext uri="{0D108BD9-81ED-4DB2-BD59-A6C34878D82A}">
                    <a16:rowId xmlns:a16="http://schemas.microsoft.com/office/drawing/2014/main" val="1697214116"/>
                  </a:ext>
                </a:extLst>
              </a:tr>
              <a:tr h="370840">
                <a:tc>
                  <a:txBody>
                    <a:bodyPr/>
                    <a:lstStyle/>
                    <a:p>
                      <a:r>
                        <a:rPr lang="en-IN" dirty="0">
                          <a:latin typeface="Garamond" panose="02020404030301010803" pitchFamily="18" charset="0"/>
                        </a:rPr>
                        <a:t>AMAN SINGH</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Garamond" panose="02020404030301010803" pitchFamily="18" charset="0"/>
                        </a:rPr>
                        <a:t>Design of Presentation </a:t>
                      </a:r>
                    </a:p>
                  </a:txBody>
                  <a:tcPr/>
                </a:tc>
                <a:extLst>
                  <a:ext uri="{0D108BD9-81ED-4DB2-BD59-A6C34878D82A}">
                    <a16:rowId xmlns:a16="http://schemas.microsoft.com/office/drawing/2014/main" val="2889914819"/>
                  </a:ext>
                </a:extLst>
              </a:tr>
            </a:tbl>
          </a:graphicData>
        </a:graphic>
      </p:graphicFrame>
    </p:spTree>
    <p:extLst>
      <p:ext uri="{BB962C8B-B14F-4D97-AF65-F5344CB8AC3E}">
        <p14:creationId xmlns:p14="http://schemas.microsoft.com/office/powerpoint/2010/main" val="695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B2F8BA9-2A6D-6A57-7641-94B3DF6FE9D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A99D77-FF1D-CACC-F3AA-6B8A9B99001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9FE574-A6FE-7E6F-688F-4F7EFB89C9B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C4663BB-9AF8-631C-0EAC-23E8B2D0E25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06FE25B-A2B7-700C-90AD-160EB0FA27C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3B41E70-D7A0-EBB3-0F53-C8F01709200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A214D04-814F-A4D0-D95A-95BD2828F7D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C749FF-F693-35E5-28A0-FF2C2A3F51C8}"/>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EC37F67-CFC5-1E8A-EB5E-4125C5BEF0D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C4AAED9-5158-D145-66F9-4FC96E4C76B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5506206-8810-8DD9-C7F4-7697F6F51CC7}"/>
              </a:ext>
            </a:extLst>
          </p:cNvPr>
          <p:cNvSpPr txBox="1">
            <a:spLocks/>
          </p:cNvSpPr>
          <p:nvPr/>
        </p:nvSpPr>
        <p:spPr>
          <a:xfrm>
            <a:off x="69280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dirty="0">
                <a:latin typeface="Garamond" panose="02020404030301010803" pitchFamily="18" charset="0"/>
              </a:rPr>
              <a:t>GDP and Economic Contribution:</a:t>
            </a:r>
          </a:p>
          <a:p>
            <a:pPr lvl="1" algn="just">
              <a:buFont typeface="Arial" panose="020B0604020202020204" pitchFamily="34" charset="0"/>
              <a:buChar char="•"/>
            </a:pPr>
            <a:r>
              <a:rPr lang="en-IN" dirty="0">
                <a:latin typeface="Garamond" panose="02020404030301010803" pitchFamily="18" charset="0"/>
              </a:rPr>
              <a:t>The Guardian. (n.d.). </a:t>
            </a:r>
            <a:r>
              <a:rPr lang="en-IN" i="1" dirty="0">
                <a:latin typeface="Garamond" panose="02020404030301010803" pitchFamily="18" charset="0"/>
              </a:rPr>
              <a:t>Solar and wind generation together accounted for nearly 7% of global electricity generation in 2024</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Growth Rates &amp; Market Size:</a:t>
            </a:r>
          </a:p>
          <a:p>
            <a:pPr lvl="1" algn="just">
              <a:buFont typeface="Arial" panose="020B0604020202020204" pitchFamily="34" charset="0"/>
              <a:buChar char="•"/>
            </a:pPr>
            <a:r>
              <a:rPr lang="en-IN" dirty="0">
                <a:latin typeface="Garamond" panose="02020404030301010803" pitchFamily="18" charset="0"/>
              </a:rPr>
              <a:t>Fortune Business Insights. (n.d.). </a:t>
            </a:r>
            <a:r>
              <a:rPr lang="en-IN" i="1" dirty="0">
                <a:latin typeface="Garamond" panose="02020404030301010803" pitchFamily="18" charset="0"/>
              </a:rPr>
              <a:t>Solar power market size, share &amp; COVID-19 impact analysis</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Grand View Research. (n.d.). </a:t>
            </a:r>
            <a:r>
              <a:rPr lang="en-IN" i="1" dirty="0">
                <a:latin typeface="Garamond" panose="02020404030301010803" pitchFamily="18" charset="0"/>
              </a:rPr>
              <a:t>Solar energy systems market size, share &amp; trends analysis report</a:t>
            </a:r>
            <a:r>
              <a:rPr lang="en-IN" dirty="0">
                <a:latin typeface="Garamond" panose="02020404030301010803" pitchFamily="18" charset="0"/>
              </a:rPr>
              <a:t>.</a:t>
            </a:r>
          </a:p>
          <a:p>
            <a:pPr lvl="1" algn="just">
              <a:buFont typeface="Arial" panose="020B0604020202020204" pitchFamily="34" charset="0"/>
              <a:buChar char="•"/>
            </a:pPr>
            <a:r>
              <a:rPr lang="en-IN" dirty="0">
                <a:latin typeface="Garamond" panose="02020404030301010803" pitchFamily="18" charset="0"/>
              </a:rPr>
              <a:t>IBISWorld. (n.d.). </a:t>
            </a:r>
            <a:r>
              <a:rPr lang="en-IN" i="1" dirty="0">
                <a:latin typeface="Garamond" panose="02020404030301010803" pitchFamily="18" charset="0"/>
              </a:rPr>
              <a:t>Solar energy production in the US</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Solar Power Europe. (n.d.). </a:t>
            </a:r>
            <a:r>
              <a:rPr lang="en-IN" i="1" dirty="0">
                <a:latin typeface="Garamond" panose="02020404030301010803" pitchFamily="18" charset="0"/>
              </a:rPr>
              <a:t>Global solar market outlook 2024-2028</a:t>
            </a:r>
            <a:r>
              <a:rPr lang="en-IN" dirty="0">
                <a:latin typeface="Garamond" panose="02020404030301010803" pitchFamily="18" charset="0"/>
              </a:rPr>
              <a:t>. </a:t>
            </a:r>
          </a:p>
        </p:txBody>
      </p:sp>
    </p:spTree>
    <p:extLst>
      <p:ext uri="{BB962C8B-B14F-4D97-AF65-F5344CB8AC3E}">
        <p14:creationId xmlns:p14="http://schemas.microsoft.com/office/powerpoint/2010/main" val="326143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1F71B7F-2DA3-17F7-A01B-D39A3FD629A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BBDBFA8-2EEF-5F24-2122-A55CEFF003C8}"/>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15D253D-2DDD-E446-2274-5779F8A690E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BE315B6-B1A5-8D17-1742-1810A182D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6D274B9-4E40-FA81-FAE6-3960AE5A938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6DD551-BEC1-0493-44BC-A37A736CF1D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01C427D-2ABC-9E3E-4CD2-D06EDEB6FBF9}"/>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19E9EF1-85E4-E124-5C95-4809CFD229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4F649F3-1C30-EC2F-5C67-34BF8AB10F6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BFF9FB9-72B4-8039-4CBF-0155B0669C3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0DA00C9-CB66-CA9B-0739-CAF8E26D0902}"/>
              </a:ext>
            </a:extLst>
          </p:cNvPr>
          <p:cNvSpPr txBox="1">
            <a:spLocks/>
          </p:cNvSpPr>
          <p:nvPr/>
        </p:nvSpPr>
        <p:spPr>
          <a:xfrm>
            <a:off x="692802" y="1061263"/>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dirty="0">
                <a:latin typeface="Garamond" panose="02020404030301010803" pitchFamily="18" charset="0"/>
              </a:rPr>
              <a:t>Key Players &amp; Market Share:</a:t>
            </a:r>
          </a:p>
          <a:p>
            <a:pPr lvl="1" algn="just">
              <a:buFont typeface="Arial" panose="020B0604020202020204" pitchFamily="34" charset="0"/>
              <a:buChar char="•"/>
            </a:pPr>
            <a:r>
              <a:rPr lang="en-IN" dirty="0">
                <a:latin typeface="Garamond" panose="02020404030301010803" pitchFamily="18" charset="0"/>
              </a:rPr>
              <a:t>Wikipedia. (n.d.). </a:t>
            </a:r>
            <a:r>
              <a:rPr lang="en-IN" i="1" dirty="0">
                <a:latin typeface="Garamond" panose="02020404030301010803" pitchFamily="18" charset="0"/>
              </a:rPr>
              <a:t>Jinko Solar</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Wikipedia. (n.d.). </a:t>
            </a:r>
            <a:r>
              <a:rPr lang="en-IN" i="1" dirty="0">
                <a:latin typeface="Garamond" panose="02020404030301010803" pitchFamily="18" charset="0"/>
              </a:rPr>
              <a:t>JA Solar</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Reuters. (n.d.). </a:t>
            </a:r>
            <a:r>
              <a:rPr lang="en-IN" i="1" dirty="0">
                <a:latin typeface="Garamond" panose="02020404030301010803" pitchFamily="18" charset="0"/>
              </a:rPr>
              <a:t>First Solar projects 2025 sales of $4.9–5.7 billion</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Wikipedia. (n.d.). </a:t>
            </a:r>
            <a:r>
              <a:rPr lang="en-IN" i="1" dirty="0">
                <a:latin typeface="Garamond" panose="02020404030301010803" pitchFamily="18" charset="0"/>
              </a:rPr>
              <a:t>Vikram Solar</a:t>
            </a:r>
            <a:r>
              <a:rPr lang="en-IN" dirty="0">
                <a:latin typeface="Garamond" panose="02020404030301010803" pitchFamily="18" charset="0"/>
              </a:rPr>
              <a:t>. </a:t>
            </a:r>
          </a:p>
          <a:p>
            <a:pPr lvl="1" algn="just">
              <a:buFont typeface="Arial" panose="020B0604020202020204" pitchFamily="34" charset="0"/>
              <a:buChar char="•"/>
            </a:pPr>
            <a:r>
              <a:rPr lang="en-IN" dirty="0">
                <a:latin typeface="Garamond" panose="02020404030301010803" pitchFamily="18" charset="0"/>
              </a:rPr>
              <a:t>Trade.gov. (n.d.). </a:t>
            </a:r>
            <a:r>
              <a:rPr lang="en-IN" i="1" dirty="0">
                <a:latin typeface="Garamond" panose="02020404030301010803" pitchFamily="18" charset="0"/>
              </a:rPr>
              <a:t>India: Renewable energy</a:t>
            </a:r>
            <a:r>
              <a:rPr lang="en-IN" dirty="0">
                <a:latin typeface="Garamond" panose="02020404030301010803" pitchFamily="18" charset="0"/>
              </a:rPr>
              <a:t>.</a:t>
            </a:r>
          </a:p>
          <a:p>
            <a:pPr algn="just">
              <a:buFont typeface="Arial" panose="020B0604020202020204" pitchFamily="34" charset="0"/>
              <a:buChar char="•"/>
            </a:pPr>
            <a:r>
              <a:rPr lang="en-IN" dirty="0">
                <a:latin typeface="Garamond" panose="02020404030301010803" pitchFamily="18" charset="0"/>
              </a:rPr>
              <a:t>UN SDG 13:</a:t>
            </a:r>
          </a:p>
          <a:p>
            <a:pPr lvl="1" algn="just">
              <a:buFont typeface="Arial" panose="020B0604020202020204" pitchFamily="34" charset="0"/>
              <a:buChar char="•"/>
            </a:pPr>
            <a:r>
              <a:rPr lang="en-IN" dirty="0">
                <a:latin typeface="Garamond" panose="02020404030301010803" pitchFamily="18" charset="0"/>
              </a:rPr>
              <a:t>United Nations Development Programme (UNDP). (n.d.). </a:t>
            </a:r>
            <a:r>
              <a:rPr lang="en-IN" i="1" dirty="0">
                <a:latin typeface="Garamond" panose="02020404030301010803" pitchFamily="18" charset="0"/>
              </a:rPr>
              <a:t>Sustainable Development Goals</a:t>
            </a:r>
            <a:r>
              <a:rPr lang="en-IN" dirty="0">
                <a:latin typeface="Garamond" panose="02020404030301010803" pitchFamily="18" charset="0"/>
              </a:rPr>
              <a:t>. Retrieved from </a:t>
            </a:r>
            <a:r>
              <a:rPr lang="en-IN" i="1" u="sng" dirty="0">
                <a:latin typeface="Garamond" panose="02020404030301010803" pitchFamily="18" charset="0"/>
                <a:hlinkClick r:id="rId6"/>
              </a:rPr>
              <a:t>https://www.undp.org/sustainable-development-goals</a:t>
            </a:r>
            <a:endParaRPr lang="en-IN" i="1" dirty="0">
              <a:latin typeface="Garamond" panose="02020404030301010803" pitchFamily="18" charset="0"/>
            </a:endParaRPr>
          </a:p>
          <a:p>
            <a:pPr lvl="1" algn="just">
              <a:buFont typeface="Arial" panose="020B0604020202020204" pitchFamily="34" charset="0"/>
              <a:buChar char="•"/>
            </a:pPr>
            <a:r>
              <a:rPr lang="en-IN" dirty="0">
                <a:latin typeface="Garamond" panose="02020404030301010803" pitchFamily="18" charset="0"/>
              </a:rPr>
              <a:t>Wikipedia. (n.d.). </a:t>
            </a:r>
            <a:r>
              <a:rPr lang="en-IN" i="1" dirty="0">
                <a:latin typeface="Garamond" panose="02020404030301010803" pitchFamily="18" charset="0"/>
              </a:rPr>
              <a:t>Sustainable Development Goal 13</a:t>
            </a:r>
            <a:r>
              <a:rPr lang="en-IN" dirty="0">
                <a:latin typeface="Garamond" panose="02020404030301010803" pitchFamily="18" charset="0"/>
              </a:rPr>
              <a:t>. Retrieved from </a:t>
            </a:r>
            <a:r>
              <a:rPr lang="en-IN" i="1" u="sng" dirty="0">
                <a:latin typeface="Garamond" panose="02020404030301010803" pitchFamily="18" charset="0"/>
                <a:hlinkClick r:id="rId7"/>
              </a:rPr>
              <a:t>https://en.wikipedia.org/wiki/Sustainable_Development_Goal_13</a:t>
            </a:r>
            <a:endParaRPr lang="en-IN" i="1" dirty="0">
              <a:latin typeface="Garamond" panose="02020404030301010803" pitchFamily="18" charset="0"/>
            </a:endParaRPr>
          </a:p>
          <a:p>
            <a:pPr lvl="1" algn="just">
              <a:buFont typeface="Arial" panose="020B0604020202020204" pitchFamily="34" charset="0"/>
              <a:buChar char="•"/>
            </a:pPr>
            <a:r>
              <a:rPr lang="en-IN" dirty="0">
                <a:latin typeface="Garamond" panose="02020404030301010803" pitchFamily="18" charset="0"/>
              </a:rPr>
              <a:t>United Nations. (n.d.). </a:t>
            </a:r>
            <a:r>
              <a:rPr lang="en-IN" i="1" dirty="0">
                <a:latin typeface="Garamond" panose="02020404030301010803" pitchFamily="18" charset="0"/>
              </a:rPr>
              <a:t>Goal 13: Take urgent action to combat climate change and its impacts</a:t>
            </a:r>
            <a:r>
              <a:rPr lang="en-IN" dirty="0">
                <a:latin typeface="Garamond" panose="02020404030301010803" pitchFamily="18" charset="0"/>
              </a:rPr>
              <a:t>. Retrieved from </a:t>
            </a:r>
            <a:r>
              <a:rPr lang="en-IN" i="1" u="sng" dirty="0">
                <a:latin typeface="Garamond" panose="02020404030301010803" pitchFamily="18" charset="0"/>
                <a:hlinkClick r:id="rId8"/>
              </a:rPr>
              <a:t>https://sdgs.un.org/goals/goal13#targets_and_indicators</a:t>
            </a:r>
            <a:endParaRPr lang="en-IN" i="1" dirty="0">
              <a:latin typeface="Garamond" panose="02020404030301010803" pitchFamily="18" charset="0"/>
            </a:endParaRPr>
          </a:p>
          <a:p>
            <a:pPr marL="596900" lvl="1" indent="0" algn="just"/>
            <a:r>
              <a:rPr lang="en-IN" dirty="0">
                <a:latin typeface="Garamond" panose="02020404030301010803" pitchFamily="18" charset="0"/>
              </a:rPr>
              <a:t> </a:t>
            </a:r>
          </a:p>
        </p:txBody>
      </p:sp>
    </p:spTree>
    <p:extLst>
      <p:ext uri="{BB962C8B-B14F-4D97-AF65-F5344CB8AC3E}">
        <p14:creationId xmlns:p14="http://schemas.microsoft.com/office/powerpoint/2010/main" val="149121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D3E1A91-C08F-886C-1D6D-7AD84158CEB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66E4D84-EF89-F58D-AEDC-9CCA1F18266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7B2AF8E-E0F4-35EA-70DB-ABCF9755E7D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EE8A7C1-BEF9-DF23-200A-BF1E730DF05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E14688-FAFF-798E-5EA0-263B04D699C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9C1891D-CFF0-35A4-EF6D-478E8FD272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92BD1D7-38A3-7024-3E96-A27106A54B9D}"/>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82FC6CD-8BF5-2903-D7D4-05CBE2DE899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825BB19-D855-6B45-B9B6-145BF7F68FC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AA248A1-6F67-2171-330A-33A72532C7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A034C5F-7B28-4BB9-B79B-AD71A47F030F}"/>
              </a:ext>
            </a:extLst>
          </p:cNvPr>
          <p:cNvSpPr txBox="1">
            <a:spLocks/>
          </p:cNvSpPr>
          <p:nvPr/>
        </p:nvSpPr>
        <p:spPr>
          <a:xfrm>
            <a:off x="69280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l">
              <a:buFont typeface="Arial" panose="020B0604020202020204" pitchFamily="34" charset="0"/>
              <a:buChar char="•"/>
            </a:pPr>
            <a:r>
              <a:rPr lang="en-IN" dirty="0">
                <a:latin typeface="Garamond" panose="02020404030301010803" pitchFamily="18" charset="0"/>
              </a:rPr>
              <a:t>PESTEL Analysis:</a:t>
            </a:r>
          </a:p>
          <a:p>
            <a:pPr lvl="1" algn="l">
              <a:buFont typeface="Arial" panose="020B0604020202020204" pitchFamily="34" charset="0"/>
              <a:buChar char="•"/>
            </a:pPr>
            <a:r>
              <a:rPr lang="en-IN" dirty="0">
                <a:latin typeface="Garamond" panose="02020404030301010803" pitchFamily="18" charset="0"/>
              </a:rPr>
              <a:t>DCF </a:t>
            </a:r>
            <a:r>
              <a:rPr lang="en-IN" dirty="0" err="1">
                <a:latin typeface="Garamond" panose="02020404030301010803" pitchFamily="18" charset="0"/>
              </a:rPr>
              <a:t>Modeling</a:t>
            </a:r>
            <a:r>
              <a:rPr lang="en-IN" dirty="0">
                <a:latin typeface="Garamond" panose="02020404030301010803" pitchFamily="18" charset="0"/>
              </a:rPr>
              <a:t>. (n.d.). </a:t>
            </a:r>
            <a:r>
              <a:rPr lang="en-IN" i="1" dirty="0">
                <a:latin typeface="Garamond" panose="02020404030301010803" pitchFamily="18" charset="0"/>
              </a:rPr>
              <a:t>Solar industry PESTEL analysis</a:t>
            </a:r>
            <a:r>
              <a:rPr lang="en-IN" dirty="0">
                <a:latin typeface="Garamond" panose="02020404030301010803" pitchFamily="18" charset="0"/>
              </a:rPr>
              <a:t>. Retrieved from </a:t>
            </a:r>
            <a:r>
              <a:rPr lang="en-IN" i="1" u="sng" dirty="0">
                <a:latin typeface="Garamond" panose="02020404030301010803" pitchFamily="18" charset="0"/>
                <a:hlinkClick r:id="rId6"/>
              </a:rPr>
              <a:t>https://dcfmodeling.com/products/solarindsns-pestel-analysis</a:t>
            </a:r>
            <a:endParaRPr lang="en-IN" i="1" dirty="0">
              <a:latin typeface="Garamond" panose="02020404030301010803" pitchFamily="18" charset="0"/>
            </a:endParaRPr>
          </a:p>
          <a:p>
            <a:pPr lvl="1" algn="l">
              <a:buFont typeface="Arial" panose="020B0604020202020204" pitchFamily="34" charset="0"/>
              <a:buChar char="•"/>
            </a:pPr>
            <a:r>
              <a:rPr lang="en-IN" dirty="0">
                <a:latin typeface="Garamond" panose="02020404030301010803" pitchFamily="18" charset="0"/>
              </a:rPr>
              <a:t>Frontiers in Sustainability. (2022). </a:t>
            </a:r>
            <a:r>
              <a:rPr lang="en-IN" i="1" dirty="0">
                <a:latin typeface="Garamond" panose="02020404030301010803" pitchFamily="18" charset="0"/>
              </a:rPr>
              <a:t>A PESTEL analysis of India's renewable energy sector</a:t>
            </a:r>
            <a:r>
              <a:rPr lang="en-IN" dirty="0">
                <a:latin typeface="Garamond" panose="02020404030301010803" pitchFamily="18" charset="0"/>
              </a:rPr>
              <a:t>. Retrieved from </a:t>
            </a:r>
            <a:r>
              <a:rPr lang="en-IN" i="1" u="sng" dirty="0">
                <a:latin typeface="Garamond" panose="02020404030301010803" pitchFamily="18" charset="0"/>
                <a:hlinkClick r:id="rId7"/>
              </a:rPr>
              <a:t>https://www.frontiersin.org/journals/sustainability/articles/10.3389/frsus.2022.990173/full</a:t>
            </a:r>
            <a:endParaRPr lang="en-IN" i="1" dirty="0">
              <a:latin typeface="Garamond" panose="02020404030301010803" pitchFamily="18" charset="0"/>
            </a:endParaRPr>
          </a:p>
          <a:p>
            <a:pPr algn="l">
              <a:buFont typeface="Arial" panose="020B0604020202020204" pitchFamily="34" charset="0"/>
              <a:buChar char="•"/>
            </a:pPr>
            <a:r>
              <a:rPr lang="en-IN" dirty="0">
                <a:latin typeface="Garamond" panose="02020404030301010803" pitchFamily="18" charset="0"/>
              </a:rPr>
              <a:t>India's Commitments:</a:t>
            </a:r>
          </a:p>
          <a:p>
            <a:pPr lvl="1" algn="l">
              <a:buFont typeface="Arial" panose="020B0604020202020204" pitchFamily="34" charset="0"/>
              <a:buChar char="•"/>
            </a:pPr>
            <a:r>
              <a:rPr lang="en-IN" dirty="0">
                <a:latin typeface="Garamond" panose="02020404030301010803" pitchFamily="18" charset="0"/>
              </a:rPr>
              <a:t>Press Information Bureau (PIB), Government of India. (n.d.). </a:t>
            </a:r>
            <a:r>
              <a:rPr lang="en-IN" i="1" dirty="0">
                <a:latin typeface="Garamond" panose="02020404030301010803" pitchFamily="18" charset="0"/>
              </a:rPr>
              <a:t>India's updated NDC to be submitted to UNFCCC</a:t>
            </a:r>
            <a:r>
              <a:rPr lang="en-IN" dirty="0">
                <a:latin typeface="Garamond" panose="02020404030301010803" pitchFamily="18" charset="0"/>
              </a:rPr>
              <a:t>. Retrieved from </a:t>
            </a:r>
            <a:r>
              <a:rPr lang="en-IN" i="1" u="sng" dirty="0">
                <a:latin typeface="Garamond" panose="02020404030301010803" pitchFamily="18" charset="0"/>
                <a:hlinkClick r:id="rId8"/>
              </a:rPr>
              <a:t>https://www.pib.gov.in/PressReleaseIframePage.aspx?PRID=1961797</a:t>
            </a:r>
            <a:endParaRPr lang="en-IN" i="1" dirty="0">
              <a:latin typeface="Garamond" panose="02020404030301010803" pitchFamily="18" charset="0"/>
            </a:endParaRPr>
          </a:p>
        </p:txBody>
      </p:sp>
    </p:spTree>
    <p:extLst>
      <p:ext uri="{BB962C8B-B14F-4D97-AF65-F5344CB8AC3E}">
        <p14:creationId xmlns:p14="http://schemas.microsoft.com/office/powerpoint/2010/main" val="21727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400EBDD3-72E0-6FDE-7FFD-EF30F7A2683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F7CADE7C-0520-4C71-0049-4D30F429F704}"/>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SIZE AND SCOPE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EAD07BC-E355-01D3-0969-DD000C877591}"/>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2F0614-F129-8277-FFCB-E91E44E61D7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43B9EB-8B67-D320-744D-4116D389147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1FD807E-5296-9A00-95BC-F9ECB80F062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1E33F64-EA00-1277-4DFA-1C0F19DBA58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4545D01-8568-5D68-AE07-A7BC98FBDDD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448F4E-A463-8580-ACB2-FD352310371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EF8F7D7-1676-1267-A583-EE9347D535D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0B992D11-64F2-0949-3E99-D013EF9B8A75}"/>
              </a:ext>
            </a:extLst>
          </p:cNvPr>
          <p:cNvSpPr txBox="1">
            <a:spLocks/>
          </p:cNvSpPr>
          <p:nvPr/>
        </p:nvSpPr>
        <p:spPr>
          <a:xfrm>
            <a:off x="794942" y="925592"/>
            <a:ext cx="7704000" cy="28624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sp>
        <p:nvSpPr>
          <p:cNvPr id="2" name="TextBox 1">
            <a:extLst>
              <a:ext uri="{FF2B5EF4-FFF2-40B4-BE49-F238E27FC236}">
                <a16:creationId xmlns:a16="http://schemas.microsoft.com/office/drawing/2014/main" id="{5B0688A3-A04D-31BE-B179-DC3ABA1EE6C8}"/>
              </a:ext>
            </a:extLst>
          </p:cNvPr>
          <p:cNvSpPr txBox="1"/>
          <p:nvPr/>
        </p:nvSpPr>
        <p:spPr>
          <a:xfrm>
            <a:off x="1083028" y="1062111"/>
            <a:ext cx="6923548" cy="1169551"/>
          </a:xfrm>
          <a:prstGeom prst="rect">
            <a:avLst/>
          </a:prstGeom>
          <a:noFill/>
        </p:spPr>
        <p:txBody>
          <a:bodyPr wrap="square" rtlCol="0">
            <a:spAutoFit/>
          </a:body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Installed Capacity (India 2024): ~72 GW</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Target by 2030: 280 GW</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Applications: Grid plants, rooftop systems, solar pumps, rural microgrids</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Employment Potential: 1M+ green jobs projected</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Global Solar Market: $253.7B (2023) → $436.4B (2032), CAGR ~6%</a:t>
            </a:r>
          </a:p>
        </p:txBody>
      </p:sp>
      <p:pic>
        <p:nvPicPr>
          <p:cNvPr id="4" name="Picture 3" descr="Solar panels in a field&#10;&#10;AI-generated content may be incorrect.">
            <a:extLst>
              <a:ext uri="{FF2B5EF4-FFF2-40B4-BE49-F238E27FC236}">
                <a16:creationId xmlns:a16="http://schemas.microsoft.com/office/drawing/2014/main" id="{3BB377D3-A792-01B7-2F78-979A7DCCFF60}"/>
              </a:ext>
            </a:extLst>
          </p:cNvPr>
          <p:cNvPicPr>
            <a:picLocks noChangeAspect="1"/>
          </p:cNvPicPr>
          <p:nvPr/>
        </p:nvPicPr>
        <p:blipFill>
          <a:blip r:embed="rId6"/>
          <a:stretch>
            <a:fillRect/>
          </a:stretch>
        </p:blipFill>
        <p:spPr>
          <a:xfrm>
            <a:off x="1887175" y="2330091"/>
            <a:ext cx="5056159" cy="1965354"/>
          </a:xfrm>
          <a:prstGeom prst="rect">
            <a:avLst/>
          </a:prstGeom>
        </p:spPr>
      </p:pic>
    </p:spTree>
    <p:extLst>
      <p:ext uri="{BB962C8B-B14F-4D97-AF65-F5344CB8AC3E}">
        <p14:creationId xmlns:p14="http://schemas.microsoft.com/office/powerpoint/2010/main" val="21018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anim calcmode="lin" valueType="num">
                                      <p:cBhvr>
                                        <p:cTn id="3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ECC8E31-93B6-3362-2A7C-BC6A4225AF5E}"/>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5D4AA39-5BA9-FFEE-3B47-CF38B00B1F82}"/>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01FCFF4-F817-DBF6-6AAE-9F4E96B2EAF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04F08C3-5A60-D79F-A40C-39C6F5256904}"/>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7CE58D0-C53E-B6E2-6AAE-C29535C7882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3CE9F9-B8FA-0E4E-3D51-520D1CB9373B}"/>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B4A68A2-9D76-9784-07FA-E15C9D724CD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0029B8BD-58AA-7810-D051-C466B1B0FDF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C298B45-91E3-4EE1-5C58-B064303214F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BCD88F9-A52A-A855-4E70-9469F9D795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1682ED07-0D7B-6429-BD26-6DC44FE77E73}"/>
              </a:ext>
            </a:extLst>
          </p:cNvPr>
          <p:cNvSpPr txBox="1">
            <a:spLocks/>
          </p:cNvSpPr>
          <p:nvPr/>
        </p:nvSpPr>
        <p:spPr>
          <a:xfrm>
            <a:off x="775465" y="1140511"/>
            <a:ext cx="7538673"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l">
              <a:buFont typeface="Arial" panose="020B0604020202020204" pitchFamily="34" charset="0"/>
              <a:buChar char="•"/>
            </a:pPr>
            <a:r>
              <a:rPr lang="en-IN" dirty="0">
                <a:latin typeface="Garamond" panose="02020404030301010803" pitchFamily="18" charset="0"/>
              </a:rPr>
              <a:t>Sectoral Classification &amp; Scope of Industry:</a:t>
            </a:r>
          </a:p>
          <a:p>
            <a:pPr lvl="1" algn="l">
              <a:buFont typeface="Arial" panose="020B0604020202020204" pitchFamily="34" charset="0"/>
              <a:buChar char="•"/>
            </a:pPr>
            <a:r>
              <a:rPr lang="en-IN" dirty="0" err="1">
                <a:latin typeface="Garamond" panose="02020404030301010803" pitchFamily="18" charset="0"/>
              </a:rPr>
              <a:t>MyScheme</a:t>
            </a:r>
            <a:r>
              <a:rPr lang="en-IN" dirty="0">
                <a:latin typeface="Garamond" panose="02020404030301010803" pitchFamily="18" charset="0"/>
              </a:rPr>
              <a:t>. (n.d.). </a:t>
            </a:r>
            <a:r>
              <a:rPr lang="en-IN" i="1" dirty="0">
                <a:latin typeface="Garamond" panose="02020404030301010803" pitchFamily="18" charset="0"/>
              </a:rPr>
              <a:t>PM Surya Ghar </a:t>
            </a:r>
            <a:r>
              <a:rPr lang="en-IN" i="1" dirty="0" err="1">
                <a:latin typeface="Garamond" panose="02020404030301010803" pitchFamily="18" charset="0"/>
              </a:rPr>
              <a:t>Muft</a:t>
            </a:r>
            <a:r>
              <a:rPr lang="en-IN" i="1" dirty="0">
                <a:latin typeface="Garamond" panose="02020404030301010803" pitchFamily="18" charset="0"/>
              </a:rPr>
              <a:t> Bijli Yojana</a:t>
            </a:r>
            <a:r>
              <a:rPr lang="en-IN" dirty="0">
                <a:latin typeface="Garamond" panose="02020404030301010803" pitchFamily="18" charset="0"/>
              </a:rPr>
              <a:t>. Retrieved from </a:t>
            </a:r>
            <a:r>
              <a:rPr lang="en-IN" i="1" u="sng" dirty="0">
                <a:latin typeface="Garamond" panose="02020404030301010803" pitchFamily="18" charset="0"/>
                <a:hlinkClick r:id="rId6"/>
              </a:rPr>
              <a:t>https://www.myscheme.gov.in/schemes/pmsgmb</a:t>
            </a:r>
            <a:endParaRPr lang="en-IN" i="1" dirty="0">
              <a:latin typeface="Garamond" panose="02020404030301010803" pitchFamily="18" charset="0"/>
            </a:endParaRPr>
          </a:p>
          <a:p>
            <a:pPr lvl="1" algn="l">
              <a:buFont typeface="Arial" panose="020B0604020202020204" pitchFamily="34" charset="0"/>
              <a:buChar char="•"/>
            </a:pPr>
            <a:r>
              <a:rPr lang="en-IN" dirty="0">
                <a:latin typeface="Garamond" panose="02020404030301010803" pitchFamily="18" charset="0"/>
              </a:rPr>
              <a:t>Ministry of New and Renewable Energy (MNRE). (n.d.). </a:t>
            </a:r>
            <a:r>
              <a:rPr lang="en-IN" i="1" dirty="0">
                <a:latin typeface="Garamond" panose="02020404030301010803" pitchFamily="18" charset="0"/>
              </a:rPr>
              <a:t>Solar off-grid programme</a:t>
            </a:r>
            <a:r>
              <a:rPr lang="en-IN" dirty="0">
                <a:latin typeface="Garamond" panose="02020404030301010803" pitchFamily="18" charset="0"/>
              </a:rPr>
              <a:t>. Retrieved from </a:t>
            </a:r>
            <a:r>
              <a:rPr lang="en-IN" i="1" u="sng" dirty="0">
                <a:latin typeface="Garamond" panose="02020404030301010803" pitchFamily="18" charset="0"/>
                <a:hlinkClick r:id="rId7"/>
              </a:rPr>
              <a:t>https://mnre.gov.in/en/solar-off-grid/</a:t>
            </a:r>
            <a:endParaRPr lang="en-IN" i="1" dirty="0">
              <a:latin typeface="Garamond" panose="02020404030301010803" pitchFamily="18" charset="0"/>
            </a:endParaRPr>
          </a:p>
          <a:p>
            <a:pPr lvl="1" algn="l">
              <a:buFont typeface="Arial" panose="020B0604020202020204" pitchFamily="34" charset="0"/>
              <a:buChar char="•"/>
            </a:pPr>
            <a:r>
              <a:rPr lang="en-IN" dirty="0">
                <a:latin typeface="Garamond" panose="02020404030301010803" pitchFamily="18" charset="0"/>
              </a:rPr>
              <a:t>Ministry of New and Renewable Energy (MNRE). (n.d.). </a:t>
            </a:r>
            <a:r>
              <a:rPr lang="en-IN" i="1" dirty="0">
                <a:latin typeface="Garamond" panose="02020404030301010803" pitchFamily="18" charset="0"/>
              </a:rPr>
              <a:t>Solar Park Scheme</a:t>
            </a:r>
            <a:r>
              <a:rPr lang="en-IN" dirty="0">
                <a:latin typeface="Garamond" panose="02020404030301010803" pitchFamily="18" charset="0"/>
              </a:rPr>
              <a:t>. Retrieved from </a:t>
            </a:r>
            <a:r>
              <a:rPr lang="en-IN" i="1" u="sng" dirty="0">
                <a:latin typeface="Garamond" panose="02020404030301010803" pitchFamily="18" charset="0"/>
                <a:hlinkClick r:id="rId8"/>
              </a:rPr>
              <a:t>https://cdnbbsr.s3waas.gov.in/s3716e1b8c6cd17b771da77391355749f3/uploads/2024/10/20241014958242917.pdf</a:t>
            </a:r>
            <a:endParaRPr lang="en-IN" i="1" dirty="0">
              <a:effectLst/>
              <a:latin typeface="Garamond" panose="02020404030301010803" pitchFamily="18" charset="0"/>
            </a:endParaRPr>
          </a:p>
        </p:txBody>
      </p:sp>
    </p:spTree>
    <p:extLst>
      <p:ext uri="{BB962C8B-B14F-4D97-AF65-F5344CB8AC3E}">
        <p14:creationId xmlns:p14="http://schemas.microsoft.com/office/powerpoint/2010/main" val="34731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73C7139-D8C0-0508-4E50-0C286C2D999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C8ABAE0-CB59-ED3C-D19A-DA5FD7CD42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GROWTH, GDP AND LIFE CYCLE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DBC30F9-5704-288E-F7FF-331934C42D0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CDF3D5B-8CBC-2CB2-2685-C17381DC584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8E2F547-5975-4B37-024B-621BD49CC39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3439857-E7D4-5C5F-7E00-89A23F29FEB9}"/>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BEA71D5-FD06-B74D-FF26-BC7EA9AD9D1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2F730B-A608-3EC9-E01A-B3D509AC49F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D07F6BA-18A1-A693-176E-F8375C8C82E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D1ED54D-7375-8808-E4D0-1F24DBBCE5B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5864CF6-5179-4BD2-684E-5F4732F359D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Renewables = ~30% of India’s installed capacity (2023)</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Solar = ~54% of India’s renewable capacity (~67 GW)</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Global solar = ~80% of new renewable capacity (2024)</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Contribution: Solar + Wind = ~7% of global electricity (2024)</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Industry Life Cycle Stage: Growing → Shaking Out phase</a:t>
            </a:r>
          </a:p>
        </p:txBody>
      </p:sp>
      <p:pic>
        <p:nvPicPr>
          <p:cNvPr id="3" name="Picture 2" descr="A solar panels and wind turbines">
            <a:extLst>
              <a:ext uri="{FF2B5EF4-FFF2-40B4-BE49-F238E27FC236}">
                <a16:creationId xmlns:a16="http://schemas.microsoft.com/office/drawing/2014/main" id="{CCAB6BD4-672F-58AC-70CD-2D2FE5B3377F}"/>
              </a:ext>
            </a:extLst>
          </p:cNvPr>
          <p:cNvPicPr>
            <a:picLocks noChangeAspect="1"/>
          </p:cNvPicPr>
          <p:nvPr/>
        </p:nvPicPr>
        <p:blipFill>
          <a:blip r:embed="rId6"/>
          <a:stretch>
            <a:fillRect/>
          </a:stretch>
        </p:blipFill>
        <p:spPr>
          <a:xfrm>
            <a:off x="2226928" y="2380644"/>
            <a:ext cx="4566518" cy="2191460"/>
          </a:xfrm>
          <a:prstGeom prst="rect">
            <a:avLst/>
          </a:prstGeom>
        </p:spPr>
      </p:pic>
    </p:spTree>
    <p:extLst>
      <p:ext uri="{BB962C8B-B14F-4D97-AF65-F5344CB8AC3E}">
        <p14:creationId xmlns:p14="http://schemas.microsoft.com/office/powerpoint/2010/main" val="21510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1000"/>
                                        <p:tgtEl>
                                          <p:spTgt spid="18">
                                            <p:txEl>
                                              <p:pRg st="1" end="1"/>
                                            </p:txEl>
                                          </p:spTgt>
                                        </p:tgtEl>
                                      </p:cBhvr>
                                    </p:animEffect>
                                    <p:anim calcmode="lin" valueType="num">
                                      <p:cBhvr>
                                        <p:cTn id="18"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fade">
                                      <p:cBhvr>
                                        <p:cTn id="22" dur="1000"/>
                                        <p:tgtEl>
                                          <p:spTgt spid="18">
                                            <p:txEl>
                                              <p:pRg st="2" end="2"/>
                                            </p:txEl>
                                          </p:spTgt>
                                        </p:tgtEl>
                                      </p:cBhvr>
                                    </p:animEffect>
                                    <p:anim calcmode="lin" valueType="num">
                                      <p:cBhvr>
                                        <p:cTn id="23"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fade">
                                      <p:cBhvr>
                                        <p:cTn id="27" dur="1000"/>
                                        <p:tgtEl>
                                          <p:spTgt spid="18">
                                            <p:txEl>
                                              <p:pRg st="3" end="3"/>
                                            </p:txEl>
                                          </p:spTgt>
                                        </p:tgtEl>
                                      </p:cBhvr>
                                    </p:animEffect>
                                    <p:anim calcmode="lin" valueType="num">
                                      <p:cBhvr>
                                        <p:cTn id="28"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8">
                                            <p:txEl>
                                              <p:pRg st="4" end="4"/>
                                            </p:txEl>
                                          </p:spTgt>
                                        </p:tgtEl>
                                        <p:attrNameLst>
                                          <p:attrName>style.visibility</p:attrName>
                                        </p:attrNameLst>
                                      </p:cBhvr>
                                      <p:to>
                                        <p:strVal val="visible"/>
                                      </p:to>
                                    </p:set>
                                    <p:animEffect transition="in" filter="fade">
                                      <p:cBhvr>
                                        <p:cTn id="32" dur="1000"/>
                                        <p:tgtEl>
                                          <p:spTgt spid="18">
                                            <p:txEl>
                                              <p:pRg st="4" end="4"/>
                                            </p:txEl>
                                          </p:spTgt>
                                        </p:tgtEl>
                                      </p:cBhvr>
                                    </p:animEffect>
                                    <p:anim calcmode="lin" valueType="num">
                                      <p:cBhvr>
                                        <p:cTn id="33"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7673DBE-5CD7-3C1F-92AB-947A79E3E20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1C9FFB-FD75-661B-6ABF-0315718BDD8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COMPETITIVE LANDSCAPE AND PESTEL</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6933395-8D42-A788-CDBB-2130DD69317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88B0334-0ECE-703E-1FBD-F85943E8A4F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C193E12-AE0C-6E44-6199-8F345791130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05087FC-B9F5-2DE0-FD45-D873C5B93BB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3A466A8-6574-30EC-7DD0-7143099F3E6C}"/>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938227F-C3F4-D55F-874A-34ED9DA730E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5D59DE8-3713-FC5C-8D2C-A5F8718207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2670DE0-EF07-B7DA-3768-CFD8B69374D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1DA1E70-0046-B955-70F7-DE9AE6939250}"/>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Global Players: Jinko Solar, JA Solar, Trina Solar (China dominates ~80% supply chain)</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Indian Player: Vikram Solar (4.5 GW/year capacity)</a:t>
            </a:r>
          </a:p>
          <a:p>
            <a:pPr marL="367029" lvl="1" indent="0" algn="just"/>
            <a:endParaRPr lang="en-US" dirty="0">
              <a:solidFill>
                <a:schemeClr val="accent1"/>
              </a:solidFill>
              <a:latin typeface="Garamond" panose="02020404030301010803" pitchFamily="18" charset="0"/>
              <a:ea typeface="Gotham"/>
              <a:cs typeface="Gotham"/>
              <a:sym typeface="Gotham"/>
            </a:endParaRP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PESTEL Analysis: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Political: 500 GW renewable target by 2030, subsidies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Economic: Solar PV costs ↓ 80% since 2010</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Social: 250K jobs (2023) → 1M by 2025</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Technological: 20–22% panel efficiency, battery costs ↓ 89%</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Environmental: 37M tons CO₂ avoided (2021)</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Legal: Supportive policies, occasional tariff/payment delays</a:t>
            </a:r>
          </a:p>
          <a:p>
            <a:pPr algn="just">
              <a:spcBef>
                <a:spcPct val="0"/>
              </a:spcBef>
            </a:pPr>
            <a:endParaRPr lang="en-US" dirty="0">
              <a:solidFill>
                <a:schemeClr val="accent1"/>
              </a:solidFill>
              <a:latin typeface="Garamond" panose="02020404030301010803" pitchFamily="18" charset="0"/>
              <a:ea typeface="Gotham"/>
              <a:cs typeface="Gotham"/>
              <a:sym typeface="Gotham"/>
            </a:endParaRPr>
          </a:p>
          <a:p>
            <a:pPr marL="139700" indent="0" algn="l">
              <a:spcBef>
                <a:spcPts val="1600"/>
              </a:spcBef>
            </a:pPr>
            <a:endParaRPr lang="en-US" dirty="0">
              <a:solidFill>
                <a:schemeClr val="accent1"/>
              </a:solidFill>
              <a:latin typeface="Garamond" panose="02020404030301010803" pitchFamily="18" charset="0"/>
            </a:endParaRPr>
          </a:p>
        </p:txBody>
      </p:sp>
    </p:spTree>
    <p:extLst>
      <p:ext uri="{BB962C8B-B14F-4D97-AF65-F5344CB8AC3E}">
        <p14:creationId xmlns:p14="http://schemas.microsoft.com/office/powerpoint/2010/main" val="14742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9FA27A4-1FD0-3130-8F2D-6B4B61A5F9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B77E8-91ED-8237-640C-9AFC6669A5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UN SDG OVERVIEW</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80C038B-4146-AAB7-120B-0CE4624B299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482AD6-8E9D-9D52-B7AE-FE958F1107B9}"/>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E72FFC3-B91D-20A2-1372-1236D796C7B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5B5D338-FC21-DA19-4C5A-D45F7E840A4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9354E6F5-7B87-0DE8-5794-75C48747767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57CA842-510F-2DF2-A410-64F468DB845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597326C-A2F7-2C27-4ACA-22C73FD174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AF0D4F-4B5D-0BF0-E6FA-C23115EB60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7F819ED-B369-58B3-354F-747C740C78E4}"/>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Adopted in 2015 by UN</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17 universal goals: poverty, planet protection, prosperity</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Integrated approach (social, economic, environmental)</a:t>
            </a:r>
          </a:p>
        </p:txBody>
      </p:sp>
      <p:pic>
        <p:nvPicPr>
          <p:cNvPr id="5" name="Picture 4" descr="A colorful squares with icons&#10;&#10;AI-generated content may be incorrect.">
            <a:extLst>
              <a:ext uri="{FF2B5EF4-FFF2-40B4-BE49-F238E27FC236}">
                <a16:creationId xmlns:a16="http://schemas.microsoft.com/office/drawing/2014/main" id="{C99F1470-90BD-2C11-F3CD-3F752A707748}"/>
              </a:ext>
            </a:extLst>
          </p:cNvPr>
          <p:cNvPicPr>
            <a:picLocks noChangeAspect="1"/>
          </p:cNvPicPr>
          <p:nvPr/>
        </p:nvPicPr>
        <p:blipFill>
          <a:blip r:embed="rId6"/>
          <a:stretch>
            <a:fillRect/>
          </a:stretch>
        </p:blipFill>
        <p:spPr>
          <a:xfrm>
            <a:off x="2054526" y="1745480"/>
            <a:ext cx="4947879" cy="2741125"/>
          </a:xfrm>
          <a:prstGeom prst="rect">
            <a:avLst/>
          </a:prstGeom>
        </p:spPr>
      </p:pic>
    </p:spTree>
    <p:extLst>
      <p:ext uri="{BB962C8B-B14F-4D97-AF65-F5344CB8AC3E}">
        <p14:creationId xmlns:p14="http://schemas.microsoft.com/office/powerpoint/2010/main" val="46777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19A6D27-1085-6778-4D68-1802B77B11BB}"/>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3DAC765-9AD7-6DB8-2096-3206DFE3A1A0}"/>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CHOSEN GOAL – SDG 13 (CLIMATE ACTION)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DAE8578-EFC3-64C1-0F0C-52AB8B4CFF1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088E064-135B-0795-0DA3-5EAB970BC91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ADA5ABE-8C73-2CBE-806F-13C906389C9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4E04CC4-05AE-9AE7-B980-D036BDD63B4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E320935-D87A-D0F3-69A5-98902DD8014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D493367-8C3B-C971-0B50-258B5838265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6F79228-1588-C225-9D59-27F262F6564A}"/>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BFD6B5B3-2AF2-0025-C155-CEE0FE25D1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0C390F1-9B4E-C595-8088-5D9546C5124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Mission: “Take urgent action to combat climate change and its impacts”</a:t>
            </a:r>
          </a:p>
          <a:p>
            <a:pPr marL="367029" lvl="1" indent="0" algn="just"/>
            <a:endParaRPr lang="en-US" dirty="0">
              <a:solidFill>
                <a:schemeClr val="accent1"/>
              </a:solidFill>
              <a:latin typeface="Garamond" panose="02020404030301010803" pitchFamily="18" charset="0"/>
              <a:ea typeface="Gotham"/>
              <a:cs typeface="Gotham"/>
              <a:sym typeface="Gotham"/>
            </a:endParaRPr>
          </a:p>
          <a:p>
            <a:pPr marL="367029" lvl="1" indent="0" algn="just"/>
            <a:endParaRPr lang="en-US" dirty="0">
              <a:solidFill>
                <a:schemeClr val="accent1"/>
              </a:solidFill>
              <a:latin typeface="Garamond" panose="02020404030301010803" pitchFamily="18" charset="0"/>
              <a:ea typeface="Gotham"/>
              <a:cs typeface="Gotham"/>
              <a:sym typeface="Gotham"/>
            </a:endParaRP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Rationale:</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Directly reduces GHG emissions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India vulnerable to climate change effects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Aligns with Paris Agreement commitments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Growing business and impact opportunity</a:t>
            </a:r>
          </a:p>
          <a:p>
            <a:pPr algn="just">
              <a:spcBef>
                <a:spcPct val="0"/>
              </a:spcBef>
            </a:pPr>
            <a:endParaRPr lang="en-US" dirty="0">
              <a:solidFill>
                <a:schemeClr val="accent1"/>
              </a:solidFill>
              <a:latin typeface="Garamond" panose="02020404030301010803" pitchFamily="18" charset="0"/>
              <a:ea typeface="Gotham"/>
              <a:cs typeface="Gotham"/>
              <a:sym typeface="Gotham"/>
            </a:endParaRPr>
          </a:p>
          <a:p>
            <a:pPr marL="139700" indent="0" algn="l">
              <a:spcBef>
                <a:spcPts val="1600"/>
              </a:spcBef>
            </a:pPr>
            <a:endParaRPr lang="en-US" dirty="0">
              <a:solidFill>
                <a:schemeClr val="accent1"/>
              </a:solidFill>
              <a:latin typeface="Garamond" panose="02020404030301010803" pitchFamily="18" charset="0"/>
            </a:endParaRPr>
          </a:p>
        </p:txBody>
      </p:sp>
    </p:spTree>
    <p:extLst>
      <p:ext uri="{BB962C8B-B14F-4D97-AF65-F5344CB8AC3E}">
        <p14:creationId xmlns:p14="http://schemas.microsoft.com/office/powerpoint/2010/main" val="3741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E0CA5D9-FF4C-A14C-9BDD-E8EE3CD79CE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0A827-CA7B-7B76-F6A8-B68048681447}"/>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SDG 13 – TARGETS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356917B-3E74-9593-AD46-4510E1F6EF4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63A0F6C-E2DC-9C36-B095-BA3DF46CD1F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2C9128C-465C-E134-E081-E0E74A7D01F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62D10AF-B55B-923B-5D01-27DA8DCE1A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387D148-3A38-52C2-7BC6-D598B621EB8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038B01B-EB56-D5B1-0BDD-CCDFD91FD30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08E189F-7FCD-1748-12C1-0396C04D55D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DB2068B-22A3-824D-B78E-24084B335D2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7D09685-D54A-C5D3-89A2-DE77C788A77E}"/>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lnSpc>
                <a:spcPct val="150000"/>
              </a:lnSpc>
              <a:buFont typeface="Arial"/>
              <a:buChar char="•"/>
            </a:pPr>
            <a:r>
              <a:rPr lang="en-US" dirty="0">
                <a:solidFill>
                  <a:schemeClr val="accent1"/>
                </a:solidFill>
                <a:latin typeface="Garamond" panose="02020404030301010803" pitchFamily="18" charset="0"/>
                <a:ea typeface="Gotham"/>
                <a:cs typeface="Gotham"/>
                <a:sym typeface="Gotham"/>
              </a:rPr>
              <a:t>13.1: Strengthen resilience to climate hazards</a:t>
            </a:r>
          </a:p>
          <a:p>
            <a:pPr marL="734059" lvl="1" indent="-367030" algn="just">
              <a:lnSpc>
                <a:spcPct val="150000"/>
              </a:lnSpc>
              <a:buFont typeface="Arial"/>
              <a:buChar char="•"/>
            </a:pPr>
            <a:r>
              <a:rPr lang="en-US" dirty="0">
                <a:solidFill>
                  <a:schemeClr val="accent1"/>
                </a:solidFill>
                <a:latin typeface="Garamond" panose="02020404030301010803" pitchFamily="18" charset="0"/>
                <a:ea typeface="Gotham"/>
                <a:cs typeface="Gotham"/>
                <a:sym typeface="Gotham"/>
              </a:rPr>
              <a:t>13.2: Integrate climate change in policies &amp; planning</a:t>
            </a:r>
          </a:p>
          <a:p>
            <a:pPr marL="734059" lvl="1" indent="-367030" algn="just">
              <a:lnSpc>
                <a:spcPct val="150000"/>
              </a:lnSpc>
              <a:buFont typeface="Arial"/>
              <a:buChar char="•"/>
            </a:pPr>
            <a:r>
              <a:rPr lang="en-US" dirty="0">
                <a:solidFill>
                  <a:schemeClr val="accent1"/>
                </a:solidFill>
                <a:latin typeface="Garamond" panose="02020404030301010803" pitchFamily="18" charset="0"/>
                <a:ea typeface="Gotham"/>
                <a:cs typeface="Gotham"/>
                <a:sym typeface="Gotham"/>
              </a:rPr>
              <a:t>13.3: Education and awareness on climate change</a:t>
            </a:r>
          </a:p>
          <a:p>
            <a:pPr marL="734059" lvl="1" indent="-367030" algn="just">
              <a:lnSpc>
                <a:spcPct val="150000"/>
              </a:lnSpc>
              <a:buFont typeface="Arial"/>
              <a:buChar char="•"/>
            </a:pPr>
            <a:r>
              <a:rPr lang="en-US" dirty="0">
                <a:solidFill>
                  <a:schemeClr val="accent1"/>
                </a:solidFill>
                <a:latin typeface="Garamond" panose="02020404030301010803" pitchFamily="18" charset="0"/>
                <a:ea typeface="Gotham"/>
                <a:cs typeface="Gotham"/>
                <a:sym typeface="Gotham"/>
              </a:rPr>
              <a:t>13.a: Climate finance commitments</a:t>
            </a:r>
          </a:p>
          <a:p>
            <a:pPr marL="734059" lvl="1" indent="-367030" algn="just">
              <a:lnSpc>
                <a:spcPct val="150000"/>
              </a:lnSpc>
              <a:buFont typeface="Arial"/>
              <a:buChar char="•"/>
            </a:pPr>
            <a:r>
              <a:rPr lang="en-US" dirty="0">
                <a:solidFill>
                  <a:schemeClr val="accent1"/>
                </a:solidFill>
                <a:latin typeface="Garamond" panose="02020404030301010803" pitchFamily="18" charset="0"/>
                <a:ea typeface="Gotham"/>
                <a:cs typeface="Gotham"/>
                <a:sym typeface="Gotham"/>
              </a:rPr>
              <a:t>13.b: Build capacity in developing countries</a:t>
            </a:r>
          </a:p>
        </p:txBody>
      </p:sp>
      <p:pic>
        <p:nvPicPr>
          <p:cNvPr id="3" name="Picture 2" descr="A group of people holding signs&#10;&#10;AI-generated content may be incorrect.">
            <a:extLst>
              <a:ext uri="{FF2B5EF4-FFF2-40B4-BE49-F238E27FC236}">
                <a16:creationId xmlns:a16="http://schemas.microsoft.com/office/drawing/2014/main" id="{B5BF321B-D4AD-FACB-D014-D5C8EC4FBE61}"/>
              </a:ext>
            </a:extLst>
          </p:cNvPr>
          <p:cNvPicPr>
            <a:picLocks noChangeAspect="1"/>
          </p:cNvPicPr>
          <p:nvPr/>
        </p:nvPicPr>
        <p:blipFill>
          <a:blip r:embed="rId6"/>
          <a:stretch>
            <a:fillRect/>
          </a:stretch>
        </p:blipFill>
        <p:spPr>
          <a:xfrm>
            <a:off x="2862775" y="2701743"/>
            <a:ext cx="3615397" cy="2121584"/>
          </a:xfrm>
          <a:prstGeom prst="rect">
            <a:avLst/>
          </a:prstGeom>
        </p:spPr>
      </p:pic>
    </p:spTree>
    <p:extLst>
      <p:ext uri="{BB962C8B-B14F-4D97-AF65-F5344CB8AC3E}">
        <p14:creationId xmlns:p14="http://schemas.microsoft.com/office/powerpoint/2010/main" val="28315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A11A256-0EB8-A4F9-95E2-5EC3C0CDE31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FF01D7F-CF70-16D7-095D-5FEE352A3A7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 CONTRIBUTION PLAN</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5B52640-73CB-C8CF-98FE-44876B2111B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B025A46-278B-F7B4-F348-073ACB28146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B254005-D421-0164-28C0-CB5187934C4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4C41697-DA06-2B58-41AB-0C00A9B8225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589A55D-ED20-09BF-28DA-5B5EA6A7F9B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C8C53D17-C979-E956-9A77-555133F57EE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72BED035-CEA3-903D-9DC4-8B29A63579C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34417B9-6B77-2928-29D0-E294BB45A4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E8A80F8-BBEF-3B9E-120B-A69AE8B6B11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Target 13.2:</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Affordable rooftop kits for rural households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Solar in public buildings (state agency partnerships)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Advocate for solar policy incentives</a:t>
            </a:r>
          </a:p>
          <a:p>
            <a:pPr marL="734059" lvl="1" indent="-367030" algn="just">
              <a:buFont typeface="Arial"/>
              <a:buChar char="•"/>
            </a:pPr>
            <a:r>
              <a:rPr lang="en-US" dirty="0">
                <a:solidFill>
                  <a:schemeClr val="accent1"/>
                </a:solidFill>
                <a:latin typeface="Garamond" panose="02020404030301010803" pitchFamily="18" charset="0"/>
                <a:ea typeface="Gotham"/>
                <a:cs typeface="Gotham"/>
                <a:sym typeface="Gotham"/>
              </a:rPr>
              <a:t>Target 13.3:</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Launch “Solar for Climate” awareness campaign</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Train youth as certified solar technicians</a:t>
            </a:r>
          </a:p>
          <a:p>
            <a:pPr marL="1468119" lvl="2" indent="-489373" algn="just">
              <a:buFont typeface="Arial"/>
              <a:buChar char="⚬"/>
            </a:pPr>
            <a:r>
              <a:rPr lang="en-US" dirty="0">
                <a:solidFill>
                  <a:schemeClr val="accent1"/>
                </a:solidFill>
                <a:latin typeface="Garamond" panose="02020404030301010803" pitchFamily="18" charset="0"/>
                <a:ea typeface="Gotham"/>
                <a:cs typeface="Gotham"/>
                <a:sym typeface="Gotham"/>
              </a:rPr>
              <a:t>Build carbon-tracking mobile app</a:t>
            </a:r>
          </a:p>
          <a:p>
            <a:pPr algn="just">
              <a:spcBef>
                <a:spcPct val="0"/>
              </a:spcBef>
            </a:pPr>
            <a:endParaRPr lang="en-US" dirty="0">
              <a:solidFill>
                <a:schemeClr val="accent1"/>
              </a:solidFill>
              <a:latin typeface="Garamond" panose="02020404030301010803" pitchFamily="18" charset="0"/>
              <a:ea typeface="Gotham"/>
              <a:cs typeface="Gotham"/>
              <a:sym typeface="Gotham"/>
            </a:endParaRPr>
          </a:p>
          <a:p>
            <a:pPr marL="139700" indent="0" algn="l">
              <a:spcBef>
                <a:spcPts val="1600"/>
              </a:spcBef>
            </a:pPr>
            <a:endParaRPr lang="en-US" dirty="0">
              <a:solidFill>
                <a:schemeClr val="accent1"/>
              </a:solidFill>
              <a:latin typeface="Garamond" panose="02020404030301010803" pitchFamily="18" charset="0"/>
            </a:endParaRPr>
          </a:p>
        </p:txBody>
      </p:sp>
    </p:spTree>
    <p:extLst>
      <p:ext uri="{BB962C8B-B14F-4D97-AF65-F5344CB8AC3E}">
        <p14:creationId xmlns:p14="http://schemas.microsoft.com/office/powerpoint/2010/main" val="40783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Solar Panels Implementation Project Proposal by Slidesgo">
  <a:themeElements>
    <a:clrScheme name="Simple Light">
      <a:dk1>
        <a:srgbClr val="3A4A01"/>
      </a:dk1>
      <a:lt1>
        <a:srgbClr val="FFFFFF"/>
      </a:lt1>
      <a:dk2>
        <a:srgbClr val="FEB128"/>
      </a:dk2>
      <a:lt2>
        <a:srgbClr val="F68A14"/>
      </a:lt2>
      <a:accent1>
        <a:srgbClr val="2D3A00"/>
      </a:accent1>
      <a:accent2>
        <a:srgbClr val="FFFFFF"/>
      </a:accent2>
      <a:accent3>
        <a:srgbClr val="FFFFFF"/>
      </a:accent3>
      <a:accent4>
        <a:srgbClr val="FFFFFF"/>
      </a:accent4>
      <a:accent5>
        <a:srgbClr val="FFFFFF"/>
      </a:accent5>
      <a:accent6>
        <a:srgbClr val="FFFFFF"/>
      </a:accent6>
      <a:hlink>
        <a:srgbClr val="3A4A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2462</Words>
  <Application>Microsoft Office PowerPoint</Application>
  <PresentationFormat>On-screen Show (16:9)</PresentationFormat>
  <Paragraphs>247</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Baloo 2</vt:lpstr>
      <vt:lpstr>Garamond</vt:lpstr>
      <vt:lpstr>Hind</vt:lpstr>
      <vt:lpstr>Karla</vt:lpstr>
      <vt:lpstr>Wingdings</vt:lpstr>
      <vt:lpstr>Solar Panels Implementation Project Proposal by Slidesgo</vt:lpstr>
      <vt:lpstr>SOLNOVA ENERGY PVT LTD</vt:lpstr>
      <vt:lpstr>RATIONALE AND CLASSIFICATION </vt:lpstr>
      <vt:lpstr>SIZE AND SCOPE </vt:lpstr>
      <vt:lpstr>GROWTH, GDP AND LIFE CYCLE </vt:lpstr>
      <vt:lpstr>COMPETITIVE LANDSCAPE AND PESTEL </vt:lpstr>
      <vt:lpstr>UN SDG OVERVIEW </vt:lpstr>
      <vt:lpstr>CHOSEN GOAL – SDG 13 (CLIMATE ACTION)</vt:lpstr>
      <vt:lpstr>SDG 13 – TARGETS </vt:lpstr>
      <vt:lpstr> CONTRIBUTION PLAN </vt:lpstr>
      <vt:lpstr>COMPANY OVERVIEW </vt:lpstr>
      <vt:lpstr>LOGO ANALYSIS </vt:lpstr>
      <vt:lpstr>MISSION, VISION, VALUES </vt:lpstr>
      <vt:lpstr>STAKEHOLDERS </vt:lpstr>
      <vt:lpstr>Internal Communication Strategy: Engaging Our Team</vt:lpstr>
      <vt:lpstr>Strategy &amp; Rationale: Building a Climate-Conscious Culture</vt:lpstr>
      <vt:lpstr>Prototype: "Green Innovator" Recognition Program</vt:lpstr>
      <vt:lpstr>Internal Communication Channels</vt:lpstr>
      <vt:lpstr>External Communication Strategy: Building Trust &amp; Impact</vt:lpstr>
      <vt:lpstr>Strategy &amp; Rationale: Amplifying Our Impact</vt:lpstr>
      <vt:lpstr>Prototype: "My Solar Impact" App Dashboard</vt:lpstr>
      <vt:lpstr>External Communication Channels</vt:lpstr>
      <vt:lpstr>Common Communication Strategy: A Unified Approach</vt:lpstr>
      <vt:lpstr>Strategy &amp; Rationale: Unifying our message</vt:lpstr>
      <vt:lpstr>Prototype: "Solar for Climate" Campaign Visual</vt:lpstr>
      <vt:lpstr>Channels</vt:lpstr>
      <vt:lpstr>Contribution</vt:lpstr>
      <vt:lpstr>References </vt:lpstr>
      <vt:lpstr>References </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ROHIT GHOSH_MBA25084</dc:creator>
  <cp:lastModifiedBy>ROHIT GHOSH</cp:lastModifiedBy>
  <cp:revision>28</cp:revision>
  <dcterms:modified xsi:type="dcterms:W3CDTF">2025-09-01T14:18:47Z</dcterms:modified>
</cp:coreProperties>
</file>